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8" r:id="rId2"/>
    <p:sldId id="267" r:id="rId3"/>
    <p:sldId id="259" r:id="rId4"/>
    <p:sldId id="269" r:id="rId5"/>
    <p:sldId id="260" r:id="rId6"/>
    <p:sldId id="268" r:id="rId7"/>
    <p:sldId id="265" r:id="rId8"/>
    <p:sldId id="266"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81407" autoAdjust="0"/>
  </p:normalViewPr>
  <p:slideViewPr>
    <p:cSldViewPr snapToGrid="0" snapToObjects="1">
      <p:cViewPr varScale="1">
        <p:scale>
          <a:sx n="41" d="100"/>
          <a:sy n="41" d="100"/>
        </p:scale>
        <p:origin x="-96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E3B854-CC86-4C64-994A-B76F8900E7CA}"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C10BC28A-DDF3-4705-A525-2CE7933E7B70}">
      <dgm:prSet custT="1"/>
      <dgm:spPr/>
      <dgm:t>
        <a:bodyPr/>
        <a:lstStyle/>
        <a:p>
          <a:pPr rtl="0"/>
          <a:r>
            <a:rPr lang="en-US" sz="1600" dirty="0" smtClean="0"/>
            <a:t>Data into Lawson by 10 pm</a:t>
          </a:r>
          <a:endParaRPr lang="en-US" sz="1600" dirty="0"/>
        </a:p>
      </dgm:t>
    </dgm:pt>
    <dgm:pt modelId="{1B5B4BD4-41A9-43DB-A0DE-B2AF115CE419}" type="parTrans" cxnId="{3C20437F-5CC4-48C3-9E1E-BA76F4618D16}">
      <dgm:prSet/>
      <dgm:spPr/>
      <dgm:t>
        <a:bodyPr/>
        <a:lstStyle/>
        <a:p>
          <a:endParaRPr lang="en-US"/>
        </a:p>
      </dgm:t>
    </dgm:pt>
    <dgm:pt modelId="{76D4E17A-2AE5-45EF-BA33-495F914973FF}" type="sibTrans" cxnId="{3C20437F-5CC4-48C3-9E1E-BA76F4618D16}">
      <dgm:prSet/>
      <dgm:spPr/>
      <dgm:t>
        <a:bodyPr/>
        <a:lstStyle/>
        <a:p>
          <a:endParaRPr lang="en-US"/>
        </a:p>
      </dgm:t>
    </dgm:pt>
    <dgm:pt modelId="{73DABB57-6699-4D49-999E-54AC47FFF434}">
      <dgm:prSet custT="1"/>
      <dgm:spPr/>
      <dgm:t>
        <a:bodyPr/>
        <a:lstStyle/>
        <a:p>
          <a:pPr rtl="0"/>
          <a:r>
            <a:rPr lang="en-US" sz="1600" dirty="0" smtClean="0"/>
            <a:t>Supply orders fulfilled by vendors</a:t>
          </a:r>
          <a:endParaRPr lang="en-US" sz="1600" dirty="0"/>
        </a:p>
      </dgm:t>
    </dgm:pt>
    <dgm:pt modelId="{369B6B5A-AF45-41C2-BAC3-4F6C5ED8C8D5}" type="parTrans" cxnId="{E87640A3-0761-4FB0-8BE9-6C08A911EFF3}">
      <dgm:prSet/>
      <dgm:spPr/>
      <dgm:t>
        <a:bodyPr/>
        <a:lstStyle/>
        <a:p>
          <a:endParaRPr lang="en-US"/>
        </a:p>
      </dgm:t>
    </dgm:pt>
    <dgm:pt modelId="{6FCC1AA2-8BCB-41B6-B768-CB5B600A60DD}" type="sibTrans" cxnId="{E87640A3-0761-4FB0-8BE9-6C08A911EFF3}">
      <dgm:prSet/>
      <dgm:spPr/>
      <dgm:t>
        <a:bodyPr/>
        <a:lstStyle/>
        <a:p>
          <a:endParaRPr lang="en-US"/>
        </a:p>
      </dgm:t>
    </dgm:pt>
    <dgm:pt modelId="{9B7E116D-3E09-4836-8C2E-B47A6C267298}">
      <dgm:prSet custT="1"/>
      <dgm:spPr/>
      <dgm:t>
        <a:bodyPr/>
        <a:lstStyle/>
        <a:p>
          <a:pPr rtl="0"/>
          <a:r>
            <a:rPr lang="en-US" sz="1600" dirty="0" smtClean="0"/>
            <a:t>One  package per department</a:t>
          </a:r>
          <a:endParaRPr lang="en-US" sz="1600" dirty="0"/>
        </a:p>
      </dgm:t>
    </dgm:pt>
    <dgm:pt modelId="{492EC39F-74FE-4760-858C-49BBFBA9F9D0}" type="parTrans" cxnId="{F4BA5019-F31D-4A4E-B572-5A78A3FCD57D}">
      <dgm:prSet/>
      <dgm:spPr/>
      <dgm:t>
        <a:bodyPr/>
        <a:lstStyle/>
        <a:p>
          <a:endParaRPr lang="en-US"/>
        </a:p>
      </dgm:t>
    </dgm:pt>
    <dgm:pt modelId="{A6ED38BB-D1B1-473D-8017-1D15281C3EFD}" type="sibTrans" cxnId="{F4BA5019-F31D-4A4E-B572-5A78A3FCD57D}">
      <dgm:prSet/>
      <dgm:spPr/>
      <dgm:t>
        <a:bodyPr/>
        <a:lstStyle/>
        <a:p>
          <a:endParaRPr lang="en-US"/>
        </a:p>
      </dgm:t>
    </dgm:pt>
    <dgm:pt modelId="{5DD200CB-603C-4DFF-A73F-CC40C883D8C6}">
      <dgm:prSet custT="1"/>
      <dgm:spPr/>
      <dgm:t>
        <a:bodyPr/>
        <a:lstStyle/>
        <a:p>
          <a:pPr rtl="0"/>
          <a:r>
            <a:rPr lang="en-US" sz="1600" dirty="0" smtClean="0"/>
            <a:t>Cardinal truck arrives next day at 1 pm</a:t>
          </a:r>
          <a:endParaRPr lang="en-US" sz="1600" dirty="0"/>
        </a:p>
      </dgm:t>
    </dgm:pt>
    <dgm:pt modelId="{8E8D32EE-6114-47F7-97EB-A85D17815E6D}" type="parTrans" cxnId="{3C42165D-7B11-4555-85B3-4B5ECC0BEF96}">
      <dgm:prSet/>
      <dgm:spPr/>
      <dgm:t>
        <a:bodyPr/>
        <a:lstStyle/>
        <a:p>
          <a:endParaRPr lang="en-US"/>
        </a:p>
      </dgm:t>
    </dgm:pt>
    <dgm:pt modelId="{FF770DC3-495F-4ACA-ADE3-CAF1B157D8D9}" type="sibTrans" cxnId="{3C42165D-7B11-4555-85B3-4B5ECC0BEF96}">
      <dgm:prSet/>
      <dgm:spPr/>
      <dgm:t>
        <a:bodyPr/>
        <a:lstStyle/>
        <a:p>
          <a:endParaRPr lang="en-US"/>
        </a:p>
      </dgm:t>
    </dgm:pt>
    <dgm:pt modelId="{D713ABEF-0BE2-4628-B018-325F75B69380}">
      <dgm:prSet/>
      <dgm:spPr/>
      <dgm:t>
        <a:bodyPr/>
        <a:lstStyle/>
        <a:p>
          <a:r>
            <a:rPr lang="en-US" baseline="0" dirty="0" smtClean="0"/>
            <a:t>Packages stocked according to chart </a:t>
          </a:r>
          <a:endParaRPr lang="en-US" dirty="0"/>
        </a:p>
      </dgm:t>
    </dgm:pt>
    <dgm:pt modelId="{E759B8EC-68BB-4DFE-A643-BA569E80FAA6}" type="parTrans" cxnId="{77102816-E262-4E73-B24A-533AE2097FC6}">
      <dgm:prSet/>
      <dgm:spPr/>
      <dgm:t>
        <a:bodyPr/>
        <a:lstStyle/>
        <a:p>
          <a:endParaRPr lang="en-US"/>
        </a:p>
      </dgm:t>
    </dgm:pt>
    <dgm:pt modelId="{D5BB4D46-997B-44A1-83BB-BA9724C95594}" type="sibTrans" cxnId="{77102816-E262-4E73-B24A-533AE2097FC6}">
      <dgm:prSet/>
      <dgm:spPr/>
      <dgm:t>
        <a:bodyPr/>
        <a:lstStyle/>
        <a:p>
          <a:endParaRPr lang="en-US"/>
        </a:p>
      </dgm:t>
    </dgm:pt>
    <dgm:pt modelId="{D3B2C4A2-AB0E-4ACD-BFF1-305CFF090D1F}">
      <dgm:prSet/>
      <dgm:spPr/>
      <dgm:t>
        <a:bodyPr/>
        <a:lstStyle/>
        <a:p>
          <a:r>
            <a:rPr lang="en-US" baseline="0" dirty="0" smtClean="0"/>
            <a:t>Packages distributed to departments</a:t>
          </a:r>
          <a:endParaRPr lang="en-US" dirty="0"/>
        </a:p>
      </dgm:t>
    </dgm:pt>
    <dgm:pt modelId="{70543EFF-508B-4823-B8F8-BDCE6DBBC89D}" type="parTrans" cxnId="{DE5CF86F-214B-476E-8752-EC587DBACEDA}">
      <dgm:prSet/>
      <dgm:spPr/>
      <dgm:t>
        <a:bodyPr/>
        <a:lstStyle/>
        <a:p>
          <a:endParaRPr lang="en-US"/>
        </a:p>
      </dgm:t>
    </dgm:pt>
    <dgm:pt modelId="{BB8B1C89-5D2C-4C9E-8708-21E938BE6FC5}" type="sibTrans" cxnId="{DE5CF86F-214B-476E-8752-EC587DBACEDA}">
      <dgm:prSet/>
      <dgm:spPr/>
      <dgm:t>
        <a:bodyPr/>
        <a:lstStyle/>
        <a:p>
          <a:endParaRPr lang="en-US"/>
        </a:p>
      </dgm:t>
    </dgm:pt>
    <dgm:pt modelId="{276DA695-293D-4E10-898A-D566BD2A5BF1}" type="pres">
      <dgm:prSet presAssocID="{A6E3B854-CC86-4C64-994A-B76F8900E7CA}" presName="CompostProcess" presStyleCnt="0">
        <dgm:presLayoutVars>
          <dgm:dir/>
          <dgm:resizeHandles val="exact"/>
        </dgm:presLayoutVars>
      </dgm:prSet>
      <dgm:spPr/>
      <dgm:t>
        <a:bodyPr/>
        <a:lstStyle/>
        <a:p>
          <a:endParaRPr lang="en-US"/>
        </a:p>
      </dgm:t>
    </dgm:pt>
    <dgm:pt modelId="{C0A8E457-349A-446A-AE90-417F00453C5C}" type="pres">
      <dgm:prSet presAssocID="{A6E3B854-CC86-4C64-994A-B76F8900E7CA}" presName="arrow" presStyleLbl="bgShp" presStyleIdx="0" presStyleCnt="1"/>
      <dgm:spPr/>
    </dgm:pt>
    <dgm:pt modelId="{72298632-3AA0-4418-9EA0-982E330E5678}" type="pres">
      <dgm:prSet presAssocID="{A6E3B854-CC86-4C64-994A-B76F8900E7CA}" presName="linearProcess" presStyleCnt="0"/>
      <dgm:spPr/>
    </dgm:pt>
    <dgm:pt modelId="{6E4CDE4A-6679-4A41-83A9-54D8A19F9698}" type="pres">
      <dgm:prSet presAssocID="{C10BC28A-DDF3-4705-A525-2CE7933E7B70}" presName="textNode" presStyleLbl="node1" presStyleIdx="0" presStyleCnt="6">
        <dgm:presLayoutVars>
          <dgm:bulletEnabled val="1"/>
        </dgm:presLayoutVars>
      </dgm:prSet>
      <dgm:spPr/>
      <dgm:t>
        <a:bodyPr/>
        <a:lstStyle/>
        <a:p>
          <a:endParaRPr lang="en-US"/>
        </a:p>
      </dgm:t>
    </dgm:pt>
    <dgm:pt modelId="{D5B77706-C704-44C0-A81F-3B8EC66BFE4D}" type="pres">
      <dgm:prSet presAssocID="{76D4E17A-2AE5-45EF-BA33-495F914973FF}" presName="sibTrans" presStyleCnt="0"/>
      <dgm:spPr/>
    </dgm:pt>
    <dgm:pt modelId="{F68E4297-33A5-42B3-BFBF-B6415D672867}" type="pres">
      <dgm:prSet presAssocID="{73DABB57-6699-4D49-999E-54AC47FFF434}" presName="textNode" presStyleLbl="node1" presStyleIdx="1" presStyleCnt="6">
        <dgm:presLayoutVars>
          <dgm:bulletEnabled val="1"/>
        </dgm:presLayoutVars>
      </dgm:prSet>
      <dgm:spPr/>
      <dgm:t>
        <a:bodyPr/>
        <a:lstStyle/>
        <a:p>
          <a:endParaRPr lang="en-US"/>
        </a:p>
      </dgm:t>
    </dgm:pt>
    <dgm:pt modelId="{BF1E16B6-EFD0-41C8-98B2-DA5FB7BC350D}" type="pres">
      <dgm:prSet presAssocID="{6FCC1AA2-8BCB-41B6-B768-CB5B600A60DD}" presName="sibTrans" presStyleCnt="0"/>
      <dgm:spPr/>
    </dgm:pt>
    <dgm:pt modelId="{5598C3E1-B523-4181-AE8A-8385080D557C}" type="pres">
      <dgm:prSet presAssocID="{9B7E116D-3E09-4836-8C2E-B47A6C267298}" presName="textNode" presStyleLbl="node1" presStyleIdx="2" presStyleCnt="6">
        <dgm:presLayoutVars>
          <dgm:bulletEnabled val="1"/>
        </dgm:presLayoutVars>
      </dgm:prSet>
      <dgm:spPr/>
      <dgm:t>
        <a:bodyPr/>
        <a:lstStyle/>
        <a:p>
          <a:endParaRPr lang="en-US"/>
        </a:p>
      </dgm:t>
    </dgm:pt>
    <dgm:pt modelId="{57D00F96-6A73-46E9-9DE4-E7254A88BF10}" type="pres">
      <dgm:prSet presAssocID="{A6ED38BB-D1B1-473D-8017-1D15281C3EFD}" presName="sibTrans" presStyleCnt="0"/>
      <dgm:spPr/>
    </dgm:pt>
    <dgm:pt modelId="{F448A92B-ADFB-44BB-B3DB-0E6BC86F8802}" type="pres">
      <dgm:prSet presAssocID="{5DD200CB-603C-4DFF-A73F-CC40C883D8C6}" presName="textNode" presStyleLbl="node1" presStyleIdx="3" presStyleCnt="6">
        <dgm:presLayoutVars>
          <dgm:bulletEnabled val="1"/>
        </dgm:presLayoutVars>
      </dgm:prSet>
      <dgm:spPr/>
      <dgm:t>
        <a:bodyPr/>
        <a:lstStyle/>
        <a:p>
          <a:endParaRPr lang="en-US"/>
        </a:p>
      </dgm:t>
    </dgm:pt>
    <dgm:pt modelId="{CBC78AFA-5020-480D-83C1-2226B612FC60}" type="pres">
      <dgm:prSet presAssocID="{FF770DC3-495F-4ACA-ADE3-CAF1B157D8D9}" presName="sibTrans" presStyleCnt="0"/>
      <dgm:spPr/>
    </dgm:pt>
    <dgm:pt modelId="{DBA5B057-7389-4EDA-A511-B8679A997608}" type="pres">
      <dgm:prSet presAssocID="{D713ABEF-0BE2-4628-B018-325F75B69380}" presName="textNode" presStyleLbl="node1" presStyleIdx="4" presStyleCnt="6">
        <dgm:presLayoutVars>
          <dgm:bulletEnabled val="1"/>
        </dgm:presLayoutVars>
      </dgm:prSet>
      <dgm:spPr/>
      <dgm:t>
        <a:bodyPr/>
        <a:lstStyle/>
        <a:p>
          <a:endParaRPr lang="en-US"/>
        </a:p>
      </dgm:t>
    </dgm:pt>
    <dgm:pt modelId="{ADFDF129-2AD9-4375-A5E1-1F7CF8F52187}" type="pres">
      <dgm:prSet presAssocID="{D5BB4D46-997B-44A1-83BB-BA9724C95594}" presName="sibTrans" presStyleCnt="0"/>
      <dgm:spPr/>
    </dgm:pt>
    <dgm:pt modelId="{5E299BBC-3F86-448B-800F-56ACE7AC2E4C}" type="pres">
      <dgm:prSet presAssocID="{D3B2C4A2-AB0E-4ACD-BFF1-305CFF090D1F}" presName="textNode" presStyleLbl="node1" presStyleIdx="5" presStyleCnt="6">
        <dgm:presLayoutVars>
          <dgm:bulletEnabled val="1"/>
        </dgm:presLayoutVars>
      </dgm:prSet>
      <dgm:spPr/>
      <dgm:t>
        <a:bodyPr/>
        <a:lstStyle/>
        <a:p>
          <a:endParaRPr lang="en-US"/>
        </a:p>
      </dgm:t>
    </dgm:pt>
  </dgm:ptLst>
  <dgm:cxnLst>
    <dgm:cxn modelId="{5002B580-C9B0-4168-BCC8-05F542628EAF}" type="presOf" srcId="{73DABB57-6699-4D49-999E-54AC47FFF434}" destId="{F68E4297-33A5-42B3-BFBF-B6415D672867}" srcOrd="0" destOrd="0" presId="urn:microsoft.com/office/officeart/2005/8/layout/hProcess9"/>
    <dgm:cxn modelId="{E87640A3-0761-4FB0-8BE9-6C08A911EFF3}" srcId="{A6E3B854-CC86-4C64-994A-B76F8900E7CA}" destId="{73DABB57-6699-4D49-999E-54AC47FFF434}" srcOrd="1" destOrd="0" parTransId="{369B6B5A-AF45-41C2-BAC3-4F6C5ED8C8D5}" sibTransId="{6FCC1AA2-8BCB-41B6-B768-CB5B600A60DD}"/>
    <dgm:cxn modelId="{0F47B698-11B8-49CE-A752-739B30A3B650}" type="presOf" srcId="{D713ABEF-0BE2-4628-B018-325F75B69380}" destId="{DBA5B057-7389-4EDA-A511-B8679A997608}" srcOrd="0" destOrd="0" presId="urn:microsoft.com/office/officeart/2005/8/layout/hProcess9"/>
    <dgm:cxn modelId="{DE5CF86F-214B-476E-8752-EC587DBACEDA}" srcId="{A6E3B854-CC86-4C64-994A-B76F8900E7CA}" destId="{D3B2C4A2-AB0E-4ACD-BFF1-305CFF090D1F}" srcOrd="5" destOrd="0" parTransId="{70543EFF-508B-4823-B8F8-BDCE6DBBC89D}" sibTransId="{BB8B1C89-5D2C-4C9E-8708-21E938BE6FC5}"/>
    <dgm:cxn modelId="{1DB90D60-3FDA-4585-8429-54A2ABB54702}" type="presOf" srcId="{5DD200CB-603C-4DFF-A73F-CC40C883D8C6}" destId="{F448A92B-ADFB-44BB-B3DB-0E6BC86F8802}" srcOrd="0" destOrd="0" presId="urn:microsoft.com/office/officeart/2005/8/layout/hProcess9"/>
    <dgm:cxn modelId="{14D4D055-FBCC-43A8-B7C9-F3A0209EDA52}" type="presOf" srcId="{A6E3B854-CC86-4C64-994A-B76F8900E7CA}" destId="{276DA695-293D-4E10-898A-D566BD2A5BF1}" srcOrd="0" destOrd="0" presId="urn:microsoft.com/office/officeart/2005/8/layout/hProcess9"/>
    <dgm:cxn modelId="{F4BA5019-F31D-4A4E-B572-5A78A3FCD57D}" srcId="{A6E3B854-CC86-4C64-994A-B76F8900E7CA}" destId="{9B7E116D-3E09-4836-8C2E-B47A6C267298}" srcOrd="2" destOrd="0" parTransId="{492EC39F-74FE-4760-858C-49BBFBA9F9D0}" sibTransId="{A6ED38BB-D1B1-473D-8017-1D15281C3EFD}"/>
    <dgm:cxn modelId="{75A1C766-3880-41F4-AD87-56BF0750CC74}" type="presOf" srcId="{9B7E116D-3E09-4836-8C2E-B47A6C267298}" destId="{5598C3E1-B523-4181-AE8A-8385080D557C}" srcOrd="0" destOrd="0" presId="urn:microsoft.com/office/officeart/2005/8/layout/hProcess9"/>
    <dgm:cxn modelId="{3C42165D-7B11-4555-85B3-4B5ECC0BEF96}" srcId="{A6E3B854-CC86-4C64-994A-B76F8900E7CA}" destId="{5DD200CB-603C-4DFF-A73F-CC40C883D8C6}" srcOrd="3" destOrd="0" parTransId="{8E8D32EE-6114-47F7-97EB-A85D17815E6D}" sibTransId="{FF770DC3-495F-4ACA-ADE3-CAF1B157D8D9}"/>
    <dgm:cxn modelId="{77102816-E262-4E73-B24A-533AE2097FC6}" srcId="{A6E3B854-CC86-4C64-994A-B76F8900E7CA}" destId="{D713ABEF-0BE2-4628-B018-325F75B69380}" srcOrd="4" destOrd="0" parTransId="{E759B8EC-68BB-4DFE-A643-BA569E80FAA6}" sibTransId="{D5BB4D46-997B-44A1-83BB-BA9724C95594}"/>
    <dgm:cxn modelId="{1AEC6A30-B4E4-4C27-A16B-2E1DB967BC5B}" type="presOf" srcId="{D3B2C4A2-AB0E-4ACD-BFF1-305CFF090D1F}" destId="{5E299BBC-3F86-448B-800F-56ACE7AC2E4C}" srcOrd="0" destOrd="0" presId="urn:microsoft.com/office/officeart/2005/8/layout/hProcess9"/>
    <dgm:cxn modelId="{3C20437F-5CC4-48C3-9E1E-BA76F4618D16}" srcId="{A6E3B854-CC86-4C64-994A-B76F8900E7CA}" destId="{C10BC28A-DDF3-4705-A525-2CE7933E7B70}" srcOrd="0" destOrd="0" parTransId="{1B5B4BD4-41A9-43DB-A0DE-B2AF115CE419}" sibTransId="{76D4E17A-2AE5-45EF-BA33-495F914973FF}"/>
    <dgm:cxn modelId="{8541C2A0-E8EA-44AE-BE44-BD4D15C82865}" type="presOf" srcId="{C10BC28A-DDF3-4705-A525-2CE7933E7B70}" destId="{6E4CDE4A-6679-4A41-83A9-54D8A19F9698}" srcOrd="0" destOrd="0" presId="urn:microsoft.com/office/officeart/2005/8/layout/hProcess9"/>
    <dgm:cxn modelId="{4DCA29E0-BEAE-44F0-8333-67D08FE969E2}" type="presParOf" srcId="{276DA695-293D-4E10-898A-D566BD2A5BF1}" destId="{C0A8E457-349A-446A-AE90-417F00453C5C}" srcOrd="0" destOrd="0" presId="urn:microsoft.com/office/officeart/2005/8/layout/hProcess9"/>
    <dgm:cxn modelId="{0EE8E1E4-10A8-4315-9844-C5D6ADA203B4}" type="presParOf" srcId="{276DA695-293D-4E10-898A-D566BD2A5BF1}" destId="{72298632-3AA0-4418-9EA0-982E330E5678}" srcOrd="1" destOrd="0" presId="urn:microsoft.com/office/officeart/2005/8/layout/hProcess9"/>
    <dgm:cxn modelId="{F52308C7-C8A5-4E9F-AD05-B3038F66A020}" type="presParOf" srcId="{72298632-3AA0-4418-9EA0-982E330E5678}" destId="{6E4CDE4A-6679-4A41-83A9-54D8A19F9698}" srcOrd="0" destOrd="0" presId="urn:microsoft.com/office/officeart/2005/8/layout/hProcess9"/>
    <dgm:cxn modelId="{C41773B5-3079-4FBB-A020-6078E222CD35}" type="presParOf" srcId="{72298632-3AA0-4418-9EA0-982E330E5678}" destId="{D5B77706-C704-44C0-A81F-3B8EC66BFE4D}" srcOrd="1" destOrd="0" presId="urn:microsoft.com/office/officeart/2005/8/layout/hProcess9"/>
    <dgm:cxn modelId="{30D96E47-8C97-4061-9195-BE6EA4748D27}" type="presParOf" srcId="{72298632-3AA0-4418-9EA0-982E330E5678}" destId="{F68E4297-33A5-42B3-BFBF-B6415D672867}" srcOrd="2" destOrd="0" presId="urn:microsoft.com/office/officeart/2005/8/layout/hProcess9"/>
    <dgm:cxn modelId="{A0898D27-4CFC-4CF3-9657-C90C98C4018F}" type="presParOf" srcId="{72298632-3AA0-4418-9EA0-982E330E5678}" destId="{BF1E16B6-EFD0-41C8-98B2-DA5FB7BC350D}" srcOrd="3" destOrd="0" presId="urn:microsoft.com/office/officeart/2005/8/layout/hProcess9"/>
    <dgm:cxn modelId="{52D349C2-4B00-443D-939D-E9685594390C}" type="presParOf" srcId="{72298632-3AA0-4418-9EA0-982E330E5678}" destId="{5598C3E1-B523-4181-AE8A-8385080D557C}" srcOrd="4" destOrd="0" presId="urn:microsoft.com/office/officeart/2005/8/layout/hProcess9"/>
    <dgm:cxn modelId="{7C534F60-1A85-4BED-9556-0062CE0E0759}" type="presParOf" srcId="{72298632-3AA0-4418-9EA0-982E330E5678}" destId="{57D00F96-6A73-46E9-9DE4-E7254A88BF10}" srcOrd="5" destOrd="0" presId="urn:microsoft.com/office/officeart/2005/8/layout/hProcess9"/>
    <dgm:cxn modelId="{C474FAAA-214F-4098-B7A7-B678FA0DED7D}" type="presParOf" srcId="{72298632-3AA0-4418-9EA0-982E330E5678}" destId="{F448A92B-ADFB-44BB-B3DB-0E6BC86F8802}" srcOrd="6" destOrd="0" presId="urn:microsoft.com/office/officeart/2005/8/layout/hProcess9"/>
    <dgm:cxn modelId="{785B73A4-F880-473D-A17A-F8F33B31AFCB}" type="presParOf" srcId="{72298632-3AA0-4418-9EA0-982E330E5678}" destId="{CBC78AFA-5020-480D-83C1-2226B612FC60}" srcOrd="7" destOrd="0" presId="urn:microsoft.com/office/officeart/2005/8/layout/hProcess9"/>
    <dgm:cxn modelId="{6A61CA34-6466-4FAB-AAA2-F63353B6BD22}" type="presParOf" srcId="{72298632-3AA0-4418-9EA0-982E330E5678}" destId="{DBA5B057-7389-4EDA-A511-B8679A997608}" srcOrd="8" destOrd="0" presId="urn:microsoft.com/office/officeart/2005/8/layout/hProcess9"/>
    <dgm:cxn modelId="{8E464DF8-48A2-4457-AB51-35BA599ABA85}" type="presParOf" srcId="{72298632-3AA0-4418-9EA0-982E330E5678}" destId="{ADFDF129-2AD9-4375-A5E1-1F7CF8F52187}" srcOrd="9" destOrd="0" presId="urn:microsoft.com/office/officeart/2005/8/layout/hProcess9"/>
    <dgm:cxn modelId="{9776D783-51BD-442D-A26C-7A4EB578047E}" type="presParOf" srcId="{72298632-3AA0-4418-9EA0-982E330E5678}" destId="{5E299BBC-3F86-448B-800F-56ACE7AC2E4C}" srcOrd="10"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A8E457-349A-446A-AE90-417F00453C5C}">
      <dsp:nvSpPr>
        <dsp:cNvPr id="0" name=""/>
        <dsp:cNvSpPr/>
      </dsp:nvSpPr>
      <dsp:spPr>
        <a:xfrm>
          <a:off x="607484" y="0"/>
          <a:ext cx="6884823" cy="452596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E4CDE4A-6679-4A41-83A9-54D8A19F9698}">
      <dsp:nvSpPr>
        <dsp:cNvPr id="0" name=""/>
        <dsp:cNvSpPr/>
      </dsp:nvSpPr>
      <dsp:spPr>
        <a:xfrm>
          <a:off x="2224" y="1357788"/>
          <a:ext cx="1295254"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Data into Lawson by 10 pm</a:t>
          </a:r>
          <a:endParaRPr lang="en-US" sz="1600" kern="1200" dirty="0"/>
        </a:p>
      </dsp:txBody>
      <dsp:txXfrm>
        <a:off x="2224" y="1357788"/>
        <a:ext cx="1295254" cy="1810385"/>
      </dsp:txXfrm>
    </dsp:sp>
    <dsp:sp modelId="{F68E4297-33A5-42B3-BFBF-B6415D672867}">
      <dsp:nvSpPr>
        <dsp:cNvPr id="0" name=""/>
        <dsp:cNvSpPr/>
      </dsp:nvSpPr>
      <dsp:spPr>
        <a:xfrm>
          <a:off x="1362242" y="1357788"/>
          <a:ext cx="1295254"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Supply orders fulfilled by vendors</a:t>
          </a:r>
          <a:endParaRPr lang="en-US" sz="1600" kern="1200" dirty="0"/>
        </a:p>
      </dsp:txBody>
      <dsp:txXfrm>
        <a:off x="1362242" y="1357788"/>
        <a:ext cx="1295254" cy="1810385"/>
      </dsp:txXfrm>
    </dsp:sp>
    <dsp:sp modelId="{5598C3E1-B523-4181-AE8A-8385080D557C}">
      <dsp:nvSpPr>
        <dsp:cNvPr id="0" name=""/>
        <dsp:cNvSpPr/>
      </dsp:nvSpPr>
      <dsp:spPr>
        <a:xfrm>
          <a:off x="2722259" y="1357788"/>
          <a:ext cx="1295254"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One  package per department</a:t>
          </a:r>
          <a:endParaRPr lang="en-US" sz="1600" kern="1200" dirty="0"/>
        </a:p>
      </dsp:txBody>
      <dsp:txXfrm>
        <a:off x="2722259" y="1357788"/>
        <a:ext cx="1295254" cy="1810385"/>
      </dsp:txXfrm>
    </dsp:sp>
    <dsp:sp modelId="{F448A92B-ADFB-44BB-B3DB-0E6BC86F8802}">
      <dsp:nvSpPr>
        <dsp:cNvPr id="0" name=""/>
        <dsp:cNvSpPr/>
      </dsp:nvSpPr>
      <dsp:spPr>
        <a:xfrm>
          <a:off x="4082277" y="1357788"/>
          <a:ext cx="1295254"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Cardinal truck arrives next day at 1 pm</a:t>
          </a:r>
          <a:endParaRPr lang="en-US" sz="1600" kern="1200" dirty="0"/>
        </a:p>
      </dsp:txBody>
      <dsp:txXfrm>
        <a:off x="4082277" y="1357788"/>
        <a:ext cx="1295254" cy="1810385"/>
      </dsp:txXfrm>
    </dsp:sp>
    <dsp:sp modelId="{DBA5B057-7389-4EDA-A511-B8679A997608}">
      <dsp:nvSpPr>
        <dsp:cNvPr id="0" name=""/>
        <dsp:cNvSpPr/>
      </dsp:nvSpPr>
      <dsp:spPr>
        <a:xfrm>
          <a:off x="5442294" y="1357788"/>
          <a:ext cx="1295254"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baseline="0" dirty="0" smtClean="0"/>
            <a:t>Packages stocked according to chart </a:t>
          </a:r>
          <a:endParaRPr lang="en-US" sz="1500" kern="1200" dirty="0"/>
        </a:p>
      </dsp:txBody>
      <dsp:txXfrm>
        <a:off x="5442294" y="1357788"/>
        <a:ext cx="1295254" cy="1810385"/>
      </dsp:txXfrm>
    </dsp:sp>
    <dsp:sp modelId="{5E299BBC-3F86-448B-800F-56ACE7AC2E4C}">
      <dsp:nvSpPr>
        <dsp:cNvPr id="0" name=""/>
        <dsp:cNvSpPr/>
      </dsp:nvSpPr>
      <dsp:spPr>
        <a:xfrm>
          <a:off x="6802312" y="1357788"/>
          <a:ext cx="1295254"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baseline="0" dirty="0" smtClean="0"/>
            <a:t>Packages distributed to departments</a:t>
          </a:r>
          <a:endParaRPr lang="en-US" sz="1500" kern="1200" dirty="0"/>
        </a:p>
      </dsp:txBody>
      <dsp:txXfrm>
        <a:off x="6802312" y="1357788"/>
        <a:ext cx="1295254" cy="181038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4580AE-E538-4DD4-8930-A277638531AE}" type="datetimeFigureOut">
              <a:rPr lang="en-US" smtClean="0"/>
              <a:pPr/>
              <a:t>2/13/2010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13BC25-4B11-440A-BF5A-CAA37DAFD7C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picture</a:t>
            </a:r>
            <a:r>
              <a:rPr lang="en-US" baseline="0" dirty="0" smtClean="0"/>
              <a:t> of </a:t>
            </a:r>
            <a:r>
              <a:rPr lang="en-US" dirty="0" smtClean="0"/>
              <a:t>supply closet where they maintain at least one of each</a:t>
            </a:r>
            <a:r>
              <a:rPr lang="en-US" baseline="0" dirty="0" smtClean="0"/>
              <a:t> items. </a:t>
            </a:r>
          </a:p>
          <a:p>
            <a:r>
              <a:rPr lang="en-US" baseline="0" dirty="0" smtClean="0"/>
              <a:t>But h</a:t>
            </a:r>
            <a:r>
              <a:rPr lang="en-US" dirty="0" smtClean="0"/>
              <a:t>ow </a:t>
            </a:r>
            <a:r>
              <a:rPr lang="en-US" dirty="0" smtClean="0"/>
              <a:t>all this merchandise gets to UAB? Who generates this data?</a:t>
            </a:r>
          </a:p>
          <a:p>
            <a:r>
              <a:rPr lang="en-US" dirty="0" smtClean="0"/>
              <a:t>Data </a:t>
            </a:r>
            <a:r>
              <a:rPr lang="en-US" dirty="0" smtClean="0"/>
              <a:t>goes into the system</a:t>
            </a:r>
            <a:r>
              <a:rPr lang="en-US" baseline="0" dirty="0" smtClean="0"/>
              <a:t> </a:t>
            </a:r>
            <a:r>
              <a:rPr lang="en-US" dirty="0" smtClean="0"/>
              <a:t>from </a:t>
            </a:r>
            <a:r>
              <a:rPr lang="en-US" dirty="0" smtClean="0"/>
              <a:t>University-wide vendor management system via an Oracle </a:t>
            </a:r>
            <a:r>
              <a:rPr lang="en-US" dirty="0" smtClean="0"/>
              <a:t>interface, Orders </a:t>
            </a:r>
            <a:r>
              <a:rPr lang="en-US" dirty="0" smtClean="0"/>
              <a:t>from nurses and unit </a:t>
            </a:r>
            <a:r>
              <a:rPr lang="en-US" dirty="0" smtClean="0"/>
              <a:t>secretaries and data </a:t>
            </a:r>
            <a:r>
              <a:rPr lang="en-US" dirty="0" smtClean="0"/>
              <a:t>from barcode scanning when supplies arrive by Cardinal Health truck or through UPS/FedEx</a:t>
            </a:r>
          </a:p>
          <a:p>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hangingPunct="0"/>
            <a:r>
              <a:rPr lang="en-US" sz="1200" kern="1200" dirty="0" smtClean="0">
                <a:solidFill>
                  <a:schemeClr val="tx1"/>
                </a:solidFill>
                <a:latin typeface="+mn-lt"/>
                <a:ea typeface="+mn-ea"/>
                <a:cs typeface="+mn-cs"/>
              </a:rPr>
              <a:t>Par levels of supplies are maintained </a:t>
            </a:r>
            <a:r>
              <a:rPr lang="en-US" sz="1200" kern="1200" dirty="0" smtClean="0">
                <a:solidFill>
                  <a:schemeClr val="tx1"/>
                </a:solidFill>
                <a:latin typeface="+mn-lt"/>
                <a:ea typeface="+mn-ea"/>
                <a:cs typeface="+mn-cs"/>
              </a:rPr>
              <a:t>at department units </a:t>
            </a:r>
            <a:r>
              <a:rPr lang="en-US" sz="1200" kern="1200" dirty="0" smtClean="0">
                <a:solidFill>
                  <a:schemeClr val="tx1"/>
                </a:solidFill>
                <a:latin typeface="+mn-lt"/>
                <a:ea typeface="+mn-ea"/>
                <a:cs typeface="+mn-cs"/>
              </a:rPr>
              <a:t>and in stockrooms by a team of employees who visit </a:t>
            </a:r>
            <a:r>
              <a:rPr lang="en-US" sz="1200" kern="1200" dirty="0" smtClean="0">
                <a:solidFill>
                  <a:schemeClr val="tx1"/>
                </a:solidFill>
                <a:latin typeface="+mn-lt"/>
                <a:ea typeface="+mn-ea"/>
                <a:cs typeface="+mn-cs"/>
              </a:rPr>
              <a:t>162 locations </a:t>
            </a:r>
            <a:r>
              <a:rPr lang="en-US" sz="1200" kern="1200" dirty="0" smtClean="0">
                <a:solidFill>
                  <a:schemeClr val="tx1"/>
                </a:solidFill>
                <a:latin typeface="+mn-lt"/>
                <a:ea typeface="+mn-ea"/>
                <a:cs typeface="+mn-cs"/>
              </a:rPr>
              <a:t>six days per </a:t>
            </a:r>
            <a:r>
              <a:rPr lang="en-US" sz="1200" kern="1200" dirty="0" smtClean="0">
                <a:solidFill>
                  <a:schemeClr val="tx1"/>
                </a:solidFill>
                <a:latin typeface="+mn-lt"/>
                <a:ea typeface="+mn-ea"/>
                <a:cs typeface="+mn-cs"/>
              </a:rPr>
              <a:t>week. This team counts </a:t>
            </a:r>
            <a:r>
              <a:rPr lang="en-US" sz="1200" kern="1200" dirty="0" smtClean="0">
                <a:solidFill>
                  <a:schemeClr val="tx1"/>
                </a:solidFill>
                <a:latin typeface="+mn-lt"/>
                <a:ea typeface="+mn-ea"/>
                <a:cs typeface="+mn-cs"/>
              </a:rPr>
              <a:t>remaining inventory with a hand held scanner which then syncs with the Lawson main system. Number</a:t>
            </a:r>
            <a:r>
              <a:rPr lang="en-US" sz="1200" kern="1200" baseline="0" dirty="0" smtClean="0">
                <a:solidFill>
                  <a:schemeClr val="tx1"/>
                </a:solidFill>
                <a:latin typeface="+mn-lt"/>
                <a:ea typeface="+mn-ea"/>
                <a:cs typeface="+mn-cs"/>
              </a:rPr>
              <a:t> of items required </a:t>
            </a:r>
            <a:r>
              <a:rPr lang="en-US" sz="1200" kern="1200" baseline="0" dirty="0" smtClean="0">
                <a:solidFill>
                  <a:schemeClr val="tx1"/>
                </a:solidFill>
                <a:latin typeface="+mn-lt"/>
                <a:ea typeface="+mn-ea"/>
                <a:cs typeface="+mn-cs"/>
              </a:rPr>
              <a:t>in stock are </a:t>
            </a:r>
            <a:r>
              <a:rPr lang="en-US" sz="1200" kern="1200" dirty="0" smtClean="0">
                <a:solidFill>
                  <a:schemeClr val="tx1"/>
                </a:solidFill>
                <a:latin typeface="+mn-lt"/>
                <a:ea typeface="+mn-ea"/>
                <a:cs typeface="+mn-cs"/>
              </a:rPr>
              <a:t>determined </a:t>
            </a:r>
            <a:r>
              <a:rPr lang="en-US" sz="1200" kern="1200" dirty="0" smtClean="0">
                <a:solidFill>
                  <a:schemeClr val="tx1"/>
                </a:solidFill>
                <a:latin typeface="+mn-lt"/>
                <a:ea typeface="+mn-ea"/>
                <a:cs typeface="+mn-cs"/>
              </a:rPr>
              <a:t>by Lawson</a:t>
            </a:r>
            <a:r>
              <a:rPr lang="en-US" sz="1200" kern="1200" baseline="0" dirty="0" smtClean="0">
                <a:solidFill>
                  <a:schemeClr val="tx1"/>
                </a:solidFill>
                <a:latin typeface="+mn-lt"/>
                <a:ea typeface="+mn-ea"/>
                <a:cs typeface="+mn-cs"/>
              </a:rPr>
              <a:t> system. Lawson auto orders the </a:t>
            </a:r>
            <a:r>
              <a:rPr lang="en-US" sz="1200" kern="1200" baseline="0" dirty="0" smtClean="0">
                <a:solidFill>
                  <a:schemeClr val="tx1"/>
                </a:solidFill>
                <a:latin typeface="+mn-lt"/>
                <a:ea typeface="+mn-ea"/>
                <a:cs typeface="+mn-cs"/>
              </a:rPr>
              <a:t>regular items this </a:t>
            </a:r>
            <a:r>
              <a:rPr lang="en-US" sz="1200" kern="1200" baseline="0" dirty="0" smtClean="0">
                <a:solidFill>
                  <a:schemeClr val="tx1"/>
                </a:solidFill>
                <a:latin typeface="+mn-lt"/>
                <a:ea typeface="+mn-ea"/>
                <a:cs typeface="+mn-cs"/>
              </a:rPr>
              <a:t>way. </a:t>
            </a:r>
            <a:endParaRPr lang="en-US" sz="1200" kern="1200" baseline="0" dirty="0" smtClean="0">
              <a:solidFill>
                <a:schemeClr val="tx1"/>
              </a:solidFill>
              <a:latin typeface="+mn-lt"/>
              <a:ea typeface="+mn-ea"/>
              <a:cs typeface="+mn-cs"/>
            </a:endParaRPr>
          </a:p>
          <a:p>
            <a:pPr hangingPunct="0"/>
            <a:r>
              <a:rPr lang="en-US" sz="1200" kern="1200" baseline="0" dirty="0" smtClean="0">
                <a:solidFill>
                  <a:schemeClr val="tx1"/>
                </a:solidFill>
                <a:latin typeface="+mn-lt"/>
                <a:ea typeface="+mn-ea"/>
                <a:cs typeface="+mn-cs"/>
              </a:rPr>
              <a:t>For </a:t>
            </a:r>
            <a:r>
              <a:rPr lang="en-US" sz="1200" kern="1200" baseline="0" dirty="0" smtClean="0">
                <a:solidFill>
                  <a:schemeClr val="tx1"/>
                </a:solidFill>
                <a:latin typeface="+mn-lt"/>
                <a:ea typeface="+mn-ea"/>
                <a:cs typeface="+mn-cs"/>
              </a:rPr>
              <a:t>specialty ordering, data is manually entered into the system by </a:t>
            </a:r>
            <a:r>
              <a:rPr lang="en-US" sz="1200" kern="1200" dirty="0" smtClean="0"/>
              <a:t>entering either the Lawson number, or a shopping paradigm to search the product catalog or use templates based on common product sets to place standard orders.</a:t>
            </a:r>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form that is displayed on hand held while tracking</a:t>
            </a:r>
            <a:r>
              <a:rPr lang="en-US" baseline="0" dirty="0" smtClean="0"/>
              <a:t> number of supplies. </a:t>
            </a:r>
            <a:r>
              <a:rPr lang="en-US" dirty="0" smtClean="0"/>
              <a:t>Handheld gives you</a:t>
            </a:r>
            <a:r>
              <a:rPr lang="en-US" baseline="0" dirty="0" smtClean="0"/>
              <a:t> the lead to count the items. For example it tells which item to count and </a:t>
            </a:r>
            <a:r>
              <a:rPr lang="en-US" baseline="0" dirty="0" smtClean="0"/>
              <a:t>location identifier no. refers the shelf location of a particular item. </a:t>
            </a:r>
            <a:r>
              <a:rPr lang="en-US" baseline="0" dirty="0" smtClean="0"/>
              <a:t>This assures that the counting team doesn’t miss to count any item. Dennis mentioned that they are planning to analyze the hand held device data to improve the process. </a:t>
            </a:r>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All the orders are to be placed in the system by 10 pm into Lawson. Lawson feeds orders to various vendors. Vendors pack all the items for one department into  one package. This way it is assured that every item required goes to that particular department. This also saves packaging time  and cost. Cardinal truck arrives every day at 1 pm. Packages are stocked into warehouse according to the chart and they are distributed by underground distribution lines to various UAN health departments. </a:t>
            </a:r>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513BC25-4B11-440A-BF5A-CAA37DAFD7CB}"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looks like a Hi</a:t>
            </a:r>
            <a:r>
              <a:rPr lang="en-US" baseline="0" dirty="0" smtClean="0"/>
              <a:t> tech display but is a</a:t>
            </a:r>
            <a:r>
              <a:rPr lang="en-US" dirty="0" smtClean="0"/>
              <a:t> </a:t>
            </a:r>
            <a:r>
              <a:rPr lang="en-US" dirty="0" smtClean="0"/>
              <a:t>simple drawing of stocking layouts </a:t>
            </a:r>
            <a:r>
              <a:rPr lang="en-US" dirty="0" smtClean="0"/>
              <a:t>that is displayed </a:t>
            </a:r>
            <a:r>
              <a:rPr lang="en-US" dirty="0" smtClean="0"/>
              <a:t>in the warehouse at all </a:t>
            </a:r>
            <a:r>
              <a:rPr lang="en-US" dirty="0" smtClean="0"/>
              <a:t>times. </a:t>
            </a:r>
            <a:r>
              <a:rPr lang="en-US" baseline="0" dirty="0" smtClean="0"/>
              <a:t>Every box on the board tells which department the supplies are going to. </a:t>
            </a:r>
            <a:r>
              <a:rPr lang="en-US" dirty="0" smtClean="0"/>
              <a:t>This way every</a:t>
            </a:r>
            <a:r>
              <a:rPr lang="en-US" baseline="0" dirty="0" smtClean="0"/>
              <a:t> </a:t>
            </a:r>
            <a:r>
              <a:rPr lang="en-US" baseline="0" dirty="0" smtClean="0"/>
              <a:t>Supply services department (SSD) employee can guide the boxes in </a:t>
            </a:r>
            <a:r>
              <a:rPr lang="en-US" baseline="0" dirty="0" smtClean="0"/>
              <a:t>priority order </a:t>
            </a:r>
            <a:r>
              <a:rPr lang="en-US" baseline="0" dirty="0" smtClean="0"/>
              <a:t>to appropriate </a:t>
            </a:r>
            <a:r>
              <a:rPr lang="en-US" baseline="0" dirty="0" smtClean="0"/>
              <a:t>departments. It points out how the supplies should be stocked in a order that brings efficiency in distribution . This also ensures Just in time delivery. These boards are not the best way to do this but this system seems to work well for SSD. As the diagrams are erasable, can be knocked down my accident and may pose a handwriting error SSD should consider a better way to display these stocking diagrams. Also if this data is stored electronically, it might help into some other matters. </a:t>
            </a:r>
          </a:p>
          <a:p>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we liked about Lawson is that it offers great accessibility to order supplies</a:t>
            </a:r>
            <a:r>
              <a:rPr lang="en-US" baseline="0" dirty="0" smtClean="0"/>
              <a:t> to almost all users who are authorized to use the system. Not only supply</a:t>
            </a:r>
            <a:r>
              <a:rPr lang="en-US" dirty="0" smtClean="0"/>
              <a:t> managers but physicians, nurses and unit secretaries are trained to use the system and they can place orders at</a:t>
            </a:r>
            <a:r>
              <a:rPr lang="en-US" baseline="0" dirty="0" smtClean="0"/>
              <a:t> any time of the day and hence great flexibility</a:t>
            </a:r>
            <a:r>
              <a:rPr lang="en-US" dirty="0" smtClean="0"/>
              <a:t>.  Orders are  compiled by</a:t>
            </a:r>
            <a:r>
              <a:rPr lang="en-US" baseline="0" dirty="0" smtClean="0"/>
              <a:t> 10 pm/ 6 days a week and arrive very next day from various vendors by 1 pm. It complies with the Just In Time philosophy adopted by SSD. </a:t>
            </a:r>
            <a:r>
              <a:rPr lang="en-US" sz="1200" kern="1200" dirty="0" smtClean="0">
                <a:solidFill>
                  <a:schemeClr val="tx1"/>
                </a:solidFill>
                <a:latin typeface="+mn-lt"/>
                <a:ea typeface="+mn-ea"/>
                <a:cs typeface="+mn-cs"/>
              </a:rPr>
              <a:t>UAB uses a set of codes called</a:t>
            </a:r>
            <a:r>
              <a:rPr lang="en-US" sz="1200" kern="1200" baseline="0" dirty="0" smtClean="0">
                <a:solidFill>
                  <a:schemeClr val="tx1"/>
                </a:solidFill>
                <a:latin typeface="+mn-lt"/>
                <a:ea typeface="+mn-ea"/>
                <a:cs typeface="+mn-cs"/>
              </a:rPr>
              <a:t> </a:t>
            </a:r>
            <a:r>
              <a:rPr lang="en-US" dirty="0" smtClean="0"/>
              <a:t>United Nations Standard Products and Services Classification </a:t>
            </a:r>
            <a:r>
              <a:rPr lang="en-US" sz="1200" kern="1200" dirty="0" smtClean="0">
                <a:solidFill>
                  <a:schemeClr val="tx1"/>
                </a:solidFill>
                <a:latin typeface="+mn-lt"/>
                <a:ea typeface="+mn-ea"/>
                <a:cs typeface="+mn-cs"/>
              </a:rPr>
              <a:t>(UNSPSC) codes that allow the Support Services Department to compare purchases and spending against other institutions. So the</a:t>
            </a:r>
            <a:r>
              <a:rPr lang="en-US" sz="1200" kern="1200" baseline="0" dirty="0" smtClean="0">
                <a:solidFill>
                  <a:schemeClr val="tx1"/>
                </a:solidFill>
                <a:latin typeface="+mn-lt"/>
                <a:ea typeface="+mn-ea"/>
                <a:cs typeface="+mn-cs"/>
              </a:rPr>
              <a:t> comparison is fair. </a:t>
            </a:r>
            <a:r>
              <a:rPr lang="en-US" sz="1200" kern="1200" dirty="0" smtClean="0">
                <a:solidFill>
                  <a:schemeClr val="tx1"/>
                </a:solidFill>
                <a:latin typeface="+mn-lt"/>
                <a:ea typeface="+mn-ea"/>
                <a:cs typeface="+mn-cs"/>
              </a:rPr>
              <a:t>UNSPSC codes are classification codes that group similar products allowing buyers to code purchases to analyze their spending.</a:t>
            </a:r>
            <a:r>
              <a:rPr lang="en-US" sz="1200" kern="1200" baseline="0" dirty="0" smtClean="0">
                <a:solidFill>
                  <a:schemeClr val="tx1"/>
                </a:solidFill>
                <a:latin typeface="+mn-lt"/>
                <a:ea typeface="+mn-ea"/>
                <a:cs typeface="+mn-cs"/>
              </a:rPr>
              <a:t> Just like at Target store, your receipt displays your spending by category for example, baby items, food items, etc. </a:t>
            </a:r>
            <a:endParaRPr lang="en-US" dirty="0" smtClean="0"/>
          </a:p>
          <a:p>
            <a:r>
              <a:rPr lang="en-US" dirty="0" smtClean="0"/>
              <a:t>Users are not required to have a specialized degree; they can learn and update the knowledge by attending special trainings,</a:t>
            </a:r>
            <a:r>
              <a:rPr lang="en-US" baseline="0" dirty="0" smtClean="0"/>
              <a:t> labs, seminars or webinars. </a:t>
            </a:r>
            <a:endParaRPr lang="en-US" dirty="0" smtClean="0"/>
          </a:p>
          <a:p>
            <a:r>
              <a:rPr lang="en-US" dirty="0" smtClean="0"/>
              <a:t>Over 2000 employees are trained on the system, but approximately 500 individuals are regular users. Average</a:t>
            </a:r>
            <a:r>
              <a:rPr lang="en-US" baseline="0" dirty="0" smtClean="0"/>
              <a:t> training time for end users is 4</a:t>
            </a:r>
            <a:r>
              <a:rPr lang="en-US" dirty="0" smtClean="0"/>
              <a:t>5 minutes. </a:t>
            </a:r>
          </a:p>
          <a:p>
            <a:r>
              <a:rPr lang="en-US" dirty="0" smtClean="0"/>
              <a:t>Ease and </a:t>
            </a:r>
            <a:r>
              <a:rPr lang="en-US" baseline="0" dirty="0" smtClean="0"/>
              <a:t>quality of reports by Lawson is much better than ESI system (the earlier system at UAB)</a:t>
            </a:r>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UAB is planning to add RFID for faster uploads of counts from handhelds. This is going to be implemented over the next few months. The system display looked more geeky and tedious. That could have been more user friendly and intuitive. The</a:t>
            </a:r>
            <a:r>
              <a:rPr lang="en-US" baseline="0" dirty="0" smtClean="0"/>
              <a:t> manual feeding of data, especially the specialty items can take a while as there is no unique description for some of the medical supplies items. Choice of multiple descriptions or keywords can simplify the manual ordering of specialty items.  </a:t>
            </a:r>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corporate cover image AMER"/>
          <p:cNvPicPr>
            <a:picLocks noChangeAspect="1" noChangeArrowheads="1"/>
          </p:cNvPicPr>
          <p:nvPr userDrawn="1"/>
        </p:nvPicPr>
        <p:blipFill>
          <a:blip r:embed="rId2"/>
          <a:srcRect/>
          <a:stretch>
            <a:fillRect/>
          </a:stretch>
        </p:blipFill>
        <p:spPr bwMode="auto">
          <a:xfrm>
            <a:off x="0" y="-28218"/>
            <a:ext cx="9142413" cy="6856413"/>
          </a:xfrm>
          <a:prstGeom prst="rect">
            <a:avLst/>
          </a:prstGeom>
          <a:noFill/>
          <a:ln w="12700">
            <a:noFill/>
            <a:miter lim="800000"/>
            <a:headEnd/>
            <a:tailEnd/>
          </a:ln>
        </p:spPr>
      </p:pic>
      <p:sp>
        <p:nvSpPr>
          <p:cNvPr id="4" name="Date Placeholder 3"/>
          <p:cNvSpPr>
            <a:spLocks noGrp="1"/>
          </p:cNvSpPr>
          <p:nvPr>
            <p:ph type="dt" sz="half" idx="10"/>
          </p:nvPr>
        </p:nvSpPr>
        <p:spPr>
          <a:xfrm>
            <a:off x="457200" y="6463070"/>
            <a:ext cx="2133600" cy="365125"/>
          </a:xfrm>
        </p:spPr>
        <p:txBody>
          <a:bodyPr/>
          <a:lstStyle/>
          <a:p>
            <a:fld id="{81FD781D-6B08-F64A-9FCA-A6FE5E57329F}" type="datetimeFigureOut">
              <a:rPr lang="en-US" smtClean="0"/>
              <a:pPr/>
              <a:t>2/13/2010</a:t>
            </a:fld>
            <a:endParaRPr lang="en-US"/>
          </a:p>
        </p:txBody>
      </p:sp>
      <p:sp>
        <p:nvSpPr>
          <p:cNvPr id="5" name="Footer Placeholder 4"/>
          <p:cNvSpPr>
            <a:spLocks noGrp="1"/>
          </p:cNvSpPr>
          <p:nvPr>
            <p:ph type="ftr" sz="quarter" idx="11"/>
          </p:nvPr>
        </p:nvSpPr>
        <p:spPr>
          <a:xfrm>
            <a:off x="3124200" y="6463070"/>
            <a:ext cx="2895600" cy="365125"/>
          </a:xfrm>
        </p:spPr>
        <p:txBody>
          <a:bodyPr/>
          <a:lstStyle/>
          <a:p>
            <a:r>
              <a:rPr lang="en-US" dirty="0" smtClean="0"/>
              <a:t>UAB Health Informatics</a:t>
            </a:r>
            <a:endParaRPr lang="en-US" dirty="0"/>
          </a:p>
        </p:txBody>
      </p:sp>
      <p:sp>
        <p:nvSpPr>
          <p:cNvPr id="6" name="Slide Number Placeholder 5"/>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
        <p:nvSpPr>
          <p:cNvPr id="9" name="Text Placeholder 8"/>
          <p:cNvSpPr>
            <a:spLocks noGrp="1"/>
          </p:cNvSpPr>
          <p:nvPr>
            <p:ph type="body" sz="quarter" idx="13" hasCustomPrompt="1"/>
          </p:nvPr>
        </p:nvSpPr>
        <p:spPr>
          <a:xfrm>
            <a:off x="838200" y="4488953"/>
            <a:ext cx="7772400" cy="747622"/>
          </a:xfrm>
        </p:spPr>
        <p:txBody>
          <a:bodyPr>
            <a:normAutofit/>
          </a:bodyPr>
          <a:lstStyle>
            <a:lvl1pPr algn="r">
              <a:buNone/>
              <a:defRPr sz="3600"/>
            </a:lvl1pPr>
          </a:lstStyle>
          <a:p>
            <a:pPr lvl="0"/>
            <a:r>
              <a:rPr lang="en-US" dirty="0" smtClean="0"/>
              <a:t>Click to edit Title text</a:t>
            </a:r>
          </a:p>
        </p:txBody>
      </p:sp>
      <p:sp>
        <p:nvSpPr>
          <p:cNvPr id="10" name="Text Placeholder 8"/>
          <p:cNvSpPr>
            <a:spLocks noGrp="1"/>
          </p:cNvSpPr>
          <p:nvPr>
            <p:ph type="body" sz="quarter" idx="14" hasCustomPrompt="1"/>
          </p:nvPr>
        </p:nvSpPr>
        <p:spPr>
          <a:xfrm>
            <a:off x="838200" y="5236575"/>
            <a:ext cx="7772400" cy="914400"/>
          </a:xfrm>
        </p:spPr>
        <p:txBody>
          <a:bodyPr>
            <a:normAutofit/>
          </a:bodyPr>
          <a:lstStyle>
            <a:lvl1pPr algn="r">
              <a:buNone/>
              <a:defRPr sz="2800" i="1">
                <a:solidFill>
                  <a:schemeClr val="bg1">
                    <a:lumMod val="50000"/>
                  </a:schemeClr>
                </a:solidFill>
              </a:defRPr>
            </a:lvl1pPr>
          </a:lstStyle>
          <a:p>
            <a:pPr lvl="0"/>
            <a:r>
              <a:rPr lang="en-US" dirty="0" smtClean="0"/>
              <a:t>Click to edit subtitle text</a:t>
            </a:r>
          </a:p>
        </p:txBody>
      </p:sp>
      <p:pic>
        <p:nvPicPr>
          <p:cNvPr id="11" name="Picture 5" descr="logga_ny"/>
          <p:cNvPicPr>
            <a:picLocks noChangeAspect="1" noChangeArrowheads="1"/>
          </p:cNvPicPr>
          <p:nvPr userDrawn="1"/>
        </p:nvPicPr>
        <p:blipFill>
          <a:blip r:embed="rId3"/>
          <a:srcRect/>
          <a:stretch>
            <a:fillRect/>
          </a:stretch>
        </p:blipFill>
        <p:spPr bwMode="auto">
          <a:xfrm>
            <a:off x="0" y="0"/>
            <a:ext cx="1952625" cy="5334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FD781D-6B08-F64A-9FCA-A6FE5E57329F}" type="datetimeFigureOut">
              <a:rPr lang="en-US" smtClean="0"/>
              <a:pPr/>
              <a:t>2/13/2010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FD781D-6B08-F64A-9FCA-A6FE5E57329F}" type="datetimeFigureOut">
              <a:rPr lang="en-US" smtClean="0"/>
              <a:pPr/>
              <a:t>2/13/2010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7008" y="274638"/>
            <a:ext cx="8099791"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587008" y="1600200"/>
            <a:ext cx="8099792"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63070"/>
            <a:ext cx="2133600" cy="365125"/>
          </a:xfrm>
        </p:spPr>
        <p:txBody>
          <a:bodyPr/>
          <a:lstStyle/>
          <a:p>
            <a:fld id="{81FD781D-6B08-F64A-9FCA-A6FE5E57329F}" type="datetimeFigureOut">
              <a:rPr lang="en-US" smtClean="0"/>
              <a:pPr/>
              <a:t>2/13/2010</a:t>
            </a:fld>
            <a:endParaRPr lang="en-US"/>
          </a:p>
        </p:txBody>
      </p:sp>
      <p:sp>
        <p:nvSpPr>
          <p:cNvPr id="5" name="Footer Placeholder 4"/>
          <p:cNvSpPr>
            <a:spLocks noGrp="1"/>
          </p:cNvSpPr>
          <p:nvPr>
            <p:ph type="ftr" sz="quarter" idx="11"/>
          </p:nvPr>
        </p:nvSpPr>
        <p:spPr>
          <a:xfrm>
            <a:off x="3124200" y="6463070"/>
            <a:ext cx="2895600" cy="365125"/>
          </a:xfrm>
        </p:spPr>
        <p:txBody>
          <a:bodyPr/>
          <a:lstStyle/>
          <a:p>
            <a:endParaRPr lang="en-US"/>
          </a:p>
        </p:txBody>
      </p:sp>
      <p:sp>
        <p:nvSpPr>
          <p:cNvPr id="6" name="Slide Number Placeholder 5"/>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463070"/>
            <a:ext cx="2133600" cy="365125"/>
          </a:xfrm>
        </p:spPr>
        <p:txBody>
          <a:bodyPr/>
          <a:lstStyle/>
          <a:p>
            <a:fld id="{81FD781D-6B08-F64A-9FCA-A6FE5E57329F}" type="datetimeFigureOut">
              <a:rPr lang="en-US" smtClean="0"/>
              <a:pPr/>
              <a:t>2/13/2010</a:t>
            </a:fld>
            <a:endParaRPr lang="en-US"/>
          </a:p>
        </p:txBody>
      </p:sp>
      <p:sp>
        <p:nvSpPr>
          <p:cNvPr id="5" name="Footer Placeholder 4"/>
          <p:cNvSpPr>
            <a:spLocks noGrp="1"/>
          </p:cNvSpPr>
          <p:nvPr>
            <p:ph type="ftr" sz="quarter" idx="11"/>
          </p:nvPr>
        </p:nvSpPr>
        <p:spPr>
          <a:xfrm>
            <a:off x="3124200" y="6463070"/>
            <a:ext cx="2895600" cy="365125"/>
          </a:xfrm>
        </p:spPr>
        <p:txBody>
          <a:bodyPr/>
          <a:lstStyle/>
          <a:p>
            <a:endParaRPr lang="en-US"/>
          </a:p>
        </p:txBody>
      </p:sp>
      <p:sp>
        <p:nvSpPr>
          <p:cNvPr id="6" name="Slide Number Placeholder 5"/>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8354" y="274638"/>
            <a:ext cx="8078445"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8354" y="1600200"/>
            <a:ext cx="388744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463070"/>
            <a:ext cx="2133600" cy="365125"/>
          </a:xfrm>
        </p:spPr>
        <p:txBody>
          <a:bodyPr/>
          <a:lstStyle/>
          <a:p>
            <a:fld id="{81FD781D-6B08-F64A-9FCA-A6FE5E57329F}" type="datetimeFigureOut">
              <a:rPr lang="en-US" smtClean="0"/>
              <a:pPr/>
              <a:t>2/13/2010</a:t>
            </a:fld>
            <a:endParaRPr lang="en-US"/>
          </a:p>
        </p:txBody>
      </p:sp>
      <p:sp>
        <p:nvSpPr>
          <p:cNvPr id="6" name="Footer Placeholder 5"/>
          <p:cNvSpPr>
            <a:spLocks noGrp="1"/>
          </p:cNvSpPr>
          <p:nvPr>
            <p:ph type="ftr" sz="quarter" idx="11"/>
          </p:nvPr>
        </p:nvSpPr>
        <p:spPr>
          <a:xfrm>
            <a:off x="3124200" y="6463070"/>
            <a:ext cx="2895600" cy="365125"/>
          </a:xfrm>
        </p:spPr>
        <p:txBody>
          <a:bodyPr/>
          <a:lstStyle/>
          <a:p>
            <a:endParaRPr lang="en-US"/>
          </a:p>
        </p:txBody>
      </p:sp>
      <p:sp>
        <p:nvSpPr>
          <p:cNvPr id="7" name="Slide Number Placeholder 6"/>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8354" y="274638"/>
            <a:ext cx="8078445"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8354" y="1535113"/>
            <a:ext cx="388903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08354" y="2174875"/>
            <a:ext cx="38890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781456" y="1535113"/>
            <a:ext cx="390534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81456" y="2174875"/>
            <a:ext cx="390534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463070"/>
            <a:ext cx="2133600" cy="365125"/>
          </a:xfrm>
        </p:spPr>
        <p:txBody>
          <a:bodyPr/>
          <a:lstStyle/>
          <a:p>
            <a:fld id="{81FD781D-6B08-F64A-9FCA-A6FE5E57329F}" type="datetimeFigureOut">
              <a:rPr lang="en-US" smtClean="0"/>
              <a:pPr/>
              <a:t>2/13/2010</a:t>
            </a:fld>
            <a:endParaRPr lang="en-US"/>
          </a:p>
        </p:txBody>
      </p:sp>
      <p:sp>
        <p:nvSpPr>
          <p:cNvPr id="8" name="Footer Placeholder 7"/>
          <p:cNvSpPr>
            <a:spLocks noGrp="1"/>
          </p:cNvSpPr>
          <p:nvPr>
            <p:ph type="ftr" sz="quarter" idx="11"/>
          </p:nvPr>
        </p:nvSpPr>
        <p:spPr>
          <a:xfrm>
            <a:off x="3124200" y="6463070"/>
            <a:ext cx="2895600" cy="365125"/>
          </a:xfrm>
        </p:spPr>
        <p:txBody>
          <a:bodyPr/>
          <a:lstStyle/>
          <a:p>
            <a:endParaRPr lang="en-US"/>
          </a:p>
        </p:txBody>
      </p:sp>
      <p:sp>
        <p:nvSpPr>
          <p:cNvPr id="9" name="Slide Number Placeholder 8"/>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8354" y="274638"/>
            <a:ext cx="8078445" cy="114300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473742"/>
            <a:ext cx="2133600" cy="365125"/>
          </a:xfrm>
        </p:spPr>
        <p:txBody>
          <a:bodyPr/>
          <a:lstStyle/>
          <a:p>
            <a:fld id="{81FD781D-6B08-F64A-9FCA-A6FE5E57329F}" type="datetimeFigureOut">
              <a:rPr lang="en-US" smtClean="0"/>
              <a:pPr/>
              <a:t>2/13/2010</a:t>
            </a:fld>
            <a:endParaRPr lang="en-US"/>
          </a:p>
        </p:txBody>
      </p:sp>
      <p:sp>
        <p:nvSpPr>
          <p:cNvPr id="4" name="Footer Placeholder 3"/>
          <p:cNvSpPr>
            <a:spLocks noGrp="1"/>
          </p:cNvSpPr>
          <p:nvPr>
            <p:ph type="ftr" sz="quarter" idx="11"/>
          </p:nvPr>
        </p:nvSpPr>
        <p:spPr>
          <a:xfrm>
            <a:off x="3124200" y="6473742"/>
            <a:ext cx="2895600" cy="365125"/>
          </a:xfrm>
        </p:spPr>
        <p:txBody>
          <a:bodyPr/>
          <a:lstStyle/>
          <a:p>
            <a:endParaRPr lang="en-US"/>
          </a:p>
        </p:txBody>
      </p:sp>
      <p:sp>
        <p:nvSpPr>
          <p:cNvPr id="5" name="Slide Number Placeholder 4"/>
          <p:cNvSpPr>
            <a:spLocks noGrp="1"/>
          </p:cNvSpPr>
          <p:nvPr>
            <p:ph type="sldNum" sz="quarter" idx="12"/>
          </p:nvPr>
        </p:nvSpPr>
        <p:spPr>
          <a:xfrm>
            <a:off x="6553200" y="6473742"/>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FD781D-6B08-F64A-9FCA-A6FE5E57329F}" type="datetimeFigureOut">
              <a:rPr lang="en-US" smtClean="0"/>
              <a:pPr/>
              <a:t>2/13/2010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FD781D-6B08-F64A-9FCA-A6FE5E57329F}" type="datetimeFigureOut">
              <a:rPr lang="en-US" smtClean="0"/>
              <a:pPr/>
              <a:t>2/13/2010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FD781D-6B08-F64A-9FCA-A6FE5E57329F}" type="datetimeFigureOut">
              <a:rPr lang="en-US" smtClean="0"/>
              <a:pPr/>
              <a:t>2/13/2010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FD781D-6B08-F64A-9FCA-A6FE5E57329F}" type="datetimeFigureOut">
              <a:rPr lang="en-US" smtClean="0"/>
              <a:pPr/>
              <a:t>2/13/2010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CE1EA1-A6A9-0A43-98C2-EC407A151896}" type="slidenum">
              <a:rPr lang="en-US" smtClean="0"/>
              <a:pPr/>
              <a:t>‹#›</a:t>
            </a:fld>
            <a:endParaRPr lang="en-US"/>
          </a:p>
        </p:txBody>
      </p:sp>
      <p:pic>
        <p:nvPicPr>
          <p:cNvPr id="7" name="Picture 2" descr="Corporate"/>
          <p:cNvPicPr>
            <a:picLocks noChangeAspect="1" noChangeArrowheads="1"/>
          </p:cNvPicPr>
          <p:nvPr userDrawn="1"/>
        </p:nvPicPr>
        <p:blipFill>
          <a:blip r:embed="rId13"/>
          <a:srcRect/>
          <a:stretch>
            <a:fillRect/>
          </a:stretch>
        </p:blipFill>
        <p:spPr bwMode="auto">
          <a:xfrm>
            <a:off x="0" y="0"/>
            <a:ext cx="9144000" cy="6858000"/>
          </a:xfrm>
          <a:prstGeom prst="rect">
            <a:avLst/>
          </a:prstGeom>
          <a:noFill/>
          <a:ln w="9525">
            <a:noFill/>
            <a:miter lim="800000"/>
            <a:headEnd/>
            <a:tailEnd/>
          </a:ln>
        </p:spPr>
      </p:pic>
      <p:pic>
        <p:nvPicPr>
          <p:cNvPr id="8" name="Picture 5" descr="logga_ny"/>
          <p:cNvPicPr>
            <a:picLocks noChangeAspect="1" noChangeArrowheads="1"/>
          </p:cNvPicPr>
          <p:nvPr userDrawn="1"/>
        </p:nvPicPr>
        <p:blipFill>
          <a:blip r:embed="rId14"/>
          <a:srcRect/>
          <a:stretch>
            <a:fillRect/>
          </a:stretch>
        </p:blipFill>
        <p:spPr bwMode="auto">
          <a:xfrm>
            <a:off x="0" y="0"/>
            <a:ext cx="1952625" cy="533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dirty="0" smtClean="0"/>
              <a:t>Lawson Supply Chain Management</a:t>
            </a:r>
            <a:endParaRPr lang="en-US" dirty="0"/>
          </a:p>
        </p:txBody>
      </p:sp>
      <p:sp>
        <p:nvSpPr>
          <p:cNvPr id="5" name="Text Placeholder 4"/>
          <p:cNvSpPr>
            <a:spLocks noGrp="1"/>
          </p:cNvSpPr>
          <p:nvPr>
            <p:ph type="body" sz="quarter" idx="14"/>
          </p:nvPr>
        </p:nvSpPr>
        <p:spPr>
          <a:xfrm>
            <a:off x="165199" y="5236575"/>
            <a:ext cx="8445401" cy="914400"/>
          </a:xfrm>
        </p:spPr>
        <p:txBody>
          <a:bodyPr>
            <a:normAutofit/>
          </a:bodyPr>
          <a:lstStyle/>
          <a:p>
            <a:r>
              <a:rPr lang="en-US" sz="2400" dirty="0" smtClean="0"/>
              <a:t>Lee Farabaugh, Eric Lott, Tom </a:t>
            </a:r>
            <a:r>
              <a:rPr lang="en-US" sz="2400" dirty="0" err="1" smtClean="0"/>
              <a:t>McLoughlin</a:t>
            </a:r>
            <a:r>
              <a:rPr lang="en-US" sz="2400" dirty="0" smtClean="0"/>
              <a:t>, </a:t>
            </a:r>
            <a:r>
              <a:rPr lang="en-US" sz="2400" dirty="0" err="1" smtClean="0"/>
              <a:t>Ashwini</a:t>
            </a:r>
            <a:r>
              <a:rPr lang="en-US" sz="2400" dirty="0" smtClean="0"/>
              <a:t> </a:t>
            </a:r>
            <a:r>
              <a:rPr lang="en-US" sz="2400" dirty="0" err="1" smtClean="0"/>
              <a:t>Patki</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Visit to </a:t>
            </a:r>
            <a:r>
              <a:rPr lang="en-US" dirty="0" smtClean="0"/>
              <a:t>Supply Closet</a:t>
            </a:r>
            <a:endParaRPr lang="en-US" dirty="0"/>
          </a:p>
        </p:txBody>
      </p:sp>
      <p:pic>
        <p:nvPicPr>
          <p:cNvPr id="3074" name="Picture 2"/>
          <p:cNvPicPr>
            <a:picLocks noGrp="1" noChangeAspect="1" noChangeArrowheads="1"/>
          </p:cNvPicPr>
          <p:nvPr>
            <p:ph idx="1"/>
          </p:nvPr>
        </p:nvPicPr>
        <p:blipFill>
          <a:blip r:embed="rId3"/>
          <a:srcRect/>
          <a:stretch>
            <a:fillRect/>
          </a:stretch>
        </p:blipFill>
        <p:spPr bwMode="auto">
          <a:xfrm>
            <a:off x="1779587" y="1720056"/>
            <a:ext cx="5715000" cy="42862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entry to Lawson</a:t>
            </a:r>
            <a:endParaRPr lang="en-US" dirty="0"/>
          </a:p>
        </p:txBody>
      </p:sp>
      <p:grpSp>
        <p:nvGrpSpPr>
          <p:cNvPr id="7" name="Group 6"/>
          <p:cNvGrpSpPr/>
          <p:nvPr/>
        </p:nvGrpSpPr>
        <p:grpSpPr>
          <a:xfrm>
            <a:off x="519988" y="1254968"/>
            <a:ext cx="7683981" cy="5133312"/>
            <a:chOff x="519988" y="1254968"/>
            <a:chExt cx="7683981" cy="5133312"/>
          </a:xfrm>
        </p:grpSpPr>
        <p:sp>
          <p:nvSpPr>
            <p:cNvPr id="8" name="Freeform 7"/>
            <p:cNvSpPr/>
            <p:nvPr/>
          </p:nvSpPr>
          <p:spPr>
            <a:xfrm>
              <a:off x="711730" y="1254968"/>
              <a:ext cx="6884823" cy="1357788"/>
            </a:xfrm>
            <a:custGeom>
              <a:avLst/>
              <a:gdLst>
                <a:gd name="connsiteX0" fmla="*/ 0 w 6884823"/>
                <a:gd name="connsiteY0" fmla="*/ 135779 h 1357788"/>
                <a:gd name="connsiteX1" fmla="*/ 39769 w 6884823"/>
                <a:gd name="connsiteY1" fmla="*/ 39769 h 1357788"/>
                <a:gd name="connsiteX2" fmla="*/ 135779 w 6884823"/>
                <a:gd name="connsiteY2" fmla="*/ 0 h 1357788"/>
                <a:gd name="connsiteX3" fmla="*/ 6749044 w 6884823"/>
                <a:gd name="connsiteY3" fmla="*/ 0 h 1357788"/>
                <a:gd name="connsiteX4" fmla="*/ 6845054 w 6884823"/>
                <a:gd name="connsiteY4" fmla="*/ 39769 h 1357788"/>
                <a:gd name="connsiteX5" fmla="*/ 6884823 w 6884823"/>
                <a:gd name="connsiteY5" fmla="*/ 135779 h 1357788"/>
                <a:gd name="connsiteX6" fmla="*/ 6884823 w 6884823"/>
                <a:gd name="connsiteY6" fmla="*/ 1222009 h 1357788"/>
                <a:gd name="connsiteX7" fmla="*/ 6845054 w 6884823"/>
                <a:gd name="connsiteY7" fmla="*/ 1318019 h 1357788"/>
                <a:gd name="connsiteX8" fmla="*/ 6749044 w 6884823"/>
                <a:gd name="connsiteY8" fmla="*/ 1357788 h 1357788"/>
                <a:gd name="connsiteX9" fmla="*/ 135779 w 6884823"/>
                <a:gd name="connsiteY9" fmla="*/ 1357788 h 1357788"/>
                <a:gd name="connsiteX10" fmla="*/ 39769 w 6884823"/>
                <a:gd name="connsiteY10" fmla="*/ 1318019 h 1357788"/>
                <a:gd name="connsiteX11" fmla="*/ 0 w 6884823"/>
                <a:gd name="connsiteY11" fmla="*/ 1222009 h 1357788"/>
                <a:gd name="connsiteX12" fmla="*/ 0 w 6884823"/>
                <a:gd name="connsiteY12" fmla="*/ 135779 h 135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4823" h="1357788">
                  <a:moveTo>
                    <a:pt x="0" y="135779"/>
                  </a:moveTo>
                  <a:cubicBezTo>
                    <a:pt x="0" y="99768"/>
                    <a:pt x="14305" y="65232"/>
                    <a:pt x="39769" y="39769"/>
                  </a:cubicBezTo>
                  <a:cubicBezTo>
                    <a:pt x="65233" y="14306"/>
                    <a:pt x="99769" y="0"/>
                    <a:pt x="135779" y="0"/>
                  </a:cubicBezTo>
                  <a:lnTo>
                    <a:pt x="6749044" y="0"/>
                  </a:lnTo>
                  <a:cubicBezTo>
                    <a:pt x="6785055" y="0"/>
                    <a:pt x="6819591" y="14305"/>
                    <a:pt x="6845054" y="39769"/>
                  </a:cubicBezTo>
                  <a:cubicBezTo>
                    <a:pt x="6870517" y="65233"/>
                    <a:pt x="6884823" y="99769"/>
                    <a:pt x="6884823" y="135779"/>
                  </a:cubicBezTo>
                  <a:lnTo>
                    <a:pt x="6884823" y="1222009"/>
                  </a:lnTo>
                  <a:cubicBezTo>
                    <a:pt x="6884823" y="1258020"/>
                    <a:pt x="6870518" y="1292556"/>
                    <a:pt x="6845054" y="1318019"/>
                  </a:cubicBezTo>
                  <a:cubicBezTo>
                    <a:pt x="6819590" y="1343483"/>
                    <a:pt x="6785055" y="1357788"/>
                    <a:pt x="6749044" y="1357788"/>
                  </a:cubicBezTo>
                  <a:lnTo>
                    <a:pt x="135779" y="1357788"/>
                  </a:lnTo>
                  <a:cubicBezTo>
                    <a:pt x="99768" y="1357788"/>
                    <a:pt x="65232" y="1343483"/>
                    <a:pt x="39769" y="1318019"/>
                  </a:cubicBezTo>
                  <a:cubicBezTo>
                    <a:pt x="14306" y="1292555"/>
                    <a:pt x="0" y="1258020"/>
                    <a:pt x="0" y="1222009"/>
                  </a:cubicBezTo>
                  <a:lnTo>
                    <a:pt x="0" y="135779"/>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65498" tIns="165498" rIns="1551122" bIns="165498" numCol="1" spcCol="1270" anchor="ctr" anchorCtr="0">
              <a:noAutofit/>
            </a:bodyPr>
            <a:lstStyle/>
            <a:p>
              <a:pPr lvl="0" algn="l" defTabSz="1466850" rtl="0">
                <a:lnSpc>
                  <a:spcPct val="90000"/>
                </a:lnSpc>
                <a:spcBef>
                  <a:spcPct val="0"/>
                </a:spcBef>
                <a:spcAft>
                  <a:spcPct val="35000"/>
                </a:spcAft>
              </a:pPr>
              <a:r>
                <a:rPr lang="en-US" sz="3300" kern="1200" dirty="0" smtClean="0"/>
                <a:t>Handhelds synched with Lawson</a:t>
              </a:r>
              <a:endParaRPr lang="en-US" sz="3300" kern="1200" dirty="0"/>
            </a:p>
          </p:txBody>
        </p:sp>
        <p:sp>
          <p:nvSpPr>
            <p:cNvPr id="9" name="Freeform 8"/>
            <p:cNvSpPr/>
            <p:nvPr/>
          </p:nvSpPr>
          <p:spPr>
            <a:xfrm>
              <a:off x="1319146" y="2596628"/>
              <a:ext cx="6884823" cy="1052924"/>
            </a:xfrm>
            <a:custGeom>
              <a:avLst/>
              <a:gdLst>
                <a:gd name="connsiteX0" fmla="*/ 0 w 6884823"/>
                <a:gd name="connsiteY0" fmla="*/ 105292 h 1052924"/>
                <a:gd name="connsiteX1" fmla="*/ 30839 w 6884823"/>
                <a:gd name="connsiteY1" fmla="*/ 30839 h 1052924"/>
                <a:gd name="connsiteX2" fmla="*/ 105292 w 6884823"/>
                <a:gd name="connsiteY2" fmla="*/ 0 h 1052924"/>
                <a:gd name="connsiteX3" fmla="*/ 6779531 w 6884823"/>
                <a:gd name="connsiteY3" fmla="*/ 0 h 1052924"/>
                <a:gd name="connsiteX4" fmla="*/ 6853984 w 6884823"/>
                <a:gd name="connsiteY4" fmla="*/ 30839 h 1052924"/>
                <a:gd name="connsiteX5" fmla="*/ 6884823 w 6884823"/>
                <a:gd name="connsiteY5" fmla="*/ 105292 h 1052924"/>
                <a:gd name="connsiteX6" fmla="*/ 6884823 w 6884823"/>
                <a:gd name="connsiteY6" fmla="*/ 947632 h 1052924"/>
                <a:gd name="connsiteX7" fmla="*/ 6853984 w 6884823"/>
                <a:gd name="connsiteY7" fmla="*/ 1022085 h 1052924"/>
                <a:gd name="connsiteX8" fmla="*/ 6779531 w 6884823"/>
                <a:gd name="connsiteY8" fmla="*/ 1052924 h 1052924"/>
                <a:gd name="connsiteX9" fmla="*/ 105292 w 6884823"/>
                <a:gd name="connsiteY9" fmla="*/ 1052924 h 1052924"/>
                <a:gd name="connsiteX10" fmla="*/ 30839 w 6884823"/>
                <a:gd name="connsiteY10" fmla="*/ 1022085 h 1052924"/>
                <a:gd name="connsiteX11" fmla="*/ 0 w 6884823"/>
                <a:gd name="connsiteY11" fmla="*/ 947632 h 1052924"/>
                <a:gd name="connsiteX12" fmla="*/ 0 w 6884823"/>
                <a:gd name="connsiteY12" fmla="*/ 105292 h 105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4823" h="1052924">
                  <a:moveTo>
                    <a:pt x="0" y="105292"/>
                  </a:moveTo>
                  <a:cubicBezTo>
                    <a:pt x="0" y="77367"/>
                    <a:pt x="11093" y="50585"/>
                    <a:pt x="30839" y="30839"/>
                  </a:cubicBezTo>
                  <a:cubicBezTo>
                    <a:pt x="50585" y="11093"/>
                    <a:pt x="77367" y="0"/>
                    <a:pt x="105292" y="0"/>
                  </a:cubicBezTo>
                  <a:lnTo>
                    <a:pt x="6779531" y="0"/>
                  </a:lnTo>
                  <a:cubicBezTo>
                    <a:pt x="6807456" y="0"/>
                    <a:pt x="6834238" y="11093"/>
                    <a:pt x="6853984" y="30839"/>
                  </a:cubicBezTo>
                  <a:cubicBezTo>
                    <a:pt x="6873730" y="50585"/>
                    <a:pt x="6884823" y="77367"/>
                    <a:pt x="6884823" y="105292"/>
                  </a:cubicBezTo>
                  <a:lnTo>
                    <a:pt x="6884823" y="947632"/>
                  </a:lnTo>
                  <a:cubicBezTo>
                    <a:pt x="6884823" y="975557"/>
                    <a:pt x="6873730" y="1002339"/>
                    <a:pt x="6853984" y="1022085"/>
                  </a:cubicBezTo>
                  <a:cubicBezTo>
                    <a:pt x="6834238" y="1041831"/>
                    <a:pt x="6807456" y="1052924"/>
                    <a:pt x="6779531" y="1052924"/>
                  </a:cubicBezTo>
                  <a:lnTo>
                    <a:pt x="105292" y="1052924"/>
                  </a:lnTo>
                  <a:cubicBezTo>
                    <a:pt x="77367" y="1052924"/>
                    <a:pt x="50585" y="1041831"/>
                    <a:pt x="30839" y="1022085"/>
                  </a:cubicBezTo>
                  <a:cubicBezTo>
                    <a:pt x="11093" y="1002339"/>
                    <a:pt x="0" y="975557"/>
                    <a:pt x="0" y="947632"/>
                  </a:cubicBezTo>
                  <a:lnTo>
                    <a:pt x="0" y="105292"/>
                  </a:lnTo>
                  <a:close/>
                </a:path>
              </a:pathLst>
            </a:custGeom>
          </p:spPr>
          <p:style>
            <a:lnRef idx="2">
              <a:schemeClr val="lt1">
                <a:hueOff val="0"/>
                <a:satOff val="0"/>
                <a:lumOff val="0"/>
                <a:alphaOff val="0"/>
              </a:schemeClr>
            </a:lnRef>
            <a:fillRef idx="1">
              <a:schemeClr val="accent3">
                <a:hueOff val="5625132"/>
                <a:satOff val="-8440"/>
                <a:lumOff val="-1373"/>
                <a:alphaOff val="0"/>
              </a:schemeClr>
            </a:fillRef>
            <a:effectRef idx="0">
              <a:schemeClr val="accent3">
                <a:hueOff val="5625132"/>
                <a:satOff val="-8440"/>
                <a:lumOff val="-1373"/>
                <a:alphaOff val="0"/>
              </a:schemeClr>
            </a:effectRef>
            <a:fontRef idx="minor">
              <a:schemeClr val="lt1"/>
            </a:fontRef>
          </p:style>
          <p:txBody>
            <a:bodyPr spcFirstLastPara="0" vert="horz" wrap="square" lIns="156569" tIns="156569" rIns="1646616" bIns="156569" numCol="1" spcCol="1270" anchor="ctr" anchorCtr="0">
              <a:noAutofit/>
            </a:bodyPr>
            <a:lstStyle/>
            <a:p>
              <a:pPr lvl="0" algn="l" defTabSz="1466850" rtl="0">
                <a:lnSpc>
                  <a:spcPct val="90000"/>
                </a:lnSpc>
                <a:spcBef>
                  <a:spcPct val="0"/>
                </a:spcBef>
                <a:spcAft>
                  <a:spcPct val="35000"/>
                </a:spcAft>
              </a:pPr>
              <a:r>
                <a:rPr lang="en-US" sz="3300" kern="1200" dirty="0" smtClean="0"/>
                <a:t>Lawson system auto ordering</a:t>
              </a:r>
              <a:endParaRPr lang="en-US" sz="3300" kern="1200" dirty="0"/>
            </a:p>
          </p:txBody>
        </p:sp>
        <p:sp>
          <p:nvSpPr>
            <p:cNvPr id="10" name="Freeform 9"/>
            <p:cNvSpPr/>
            <p:nvPr/>
          </p:nvSpPr>
          <p:spPr>
            <a:xfrm>
              <a:off x="519988" y="3649552"/>
              <a:ext cx="6884823" cy="2738728"/>
            </a:xfrm>
            <a:custGeom>
              <a:avLst/>
              <a:gdLst>
                <a:gd name="connsiteX0" fmla="*/ 0 w 6884823"/>
                <a:gd name="connsiteY0" fmla="*/ 273873 h 2738728"/>
                <a:gd name="connsiteX1" fmla="*/ 80216 w 6884823"/>
                <a:gd name="connsiteY1" fmla="*/ 80216 h 2738728"/>
                <a:gd name="connsiteX2" fmla="*/ 273874 w 6884823"/>
                <a:gd name="connsiteY2" fmla="*/ 1 h 2738728"/>
                <a:gd name="connsiteX3" fmla="*/ 6610950 w 6884823"/>
                <a:gd name="connsiteY3" fmla="*/ 0 h 2738728"/>
                <a:gd name="connsiteX4" fmla="*/ 6804607 w 6884823"/>
                <a:gd name="connsiteY4" fmla="*/ 80216 h 2738728"/>
                <a:gd name="connsiteX5" fmla="*/ 6884822 w 6884823"/>
                <a:gd name="connsiteY5" fmla="*/ 273874 h 2738728"/>
                <a:gd name="connsiteX6" fmla="*/ 6884823 w 6884823"/>
                <a:gd name="connsiteY6" fmla="*/ 2464855 h 2738728"/>
                <a:gd name="connsiteX7" fmla="*/ 6804607 w 6884823"/>
                <a:gd name="connsiteY7" fmla="*/ 2658513 h 2738728"/>
                <a:gd name="connsiteX8" fmla="*/ 6610949 w 6884823"/>
                <a:gd name="connsiteY8" fmla="*/ 2738728 h 2738728"/>
                <a:gd name="connsiteX9" fmla="*/ 273873 w 6884823"/>
                <a:gd name="connsiteY9" fmla="*/ 2738728 h 2738728"/>
                <a:gd name="connsiteX10" fmla="*/ 80216 w 6884823"/>
                <a:gd name="connsiteY10" fmla="*/ 2658512 h 2738728"/>
                <a:gd name="connsiteX11" fmla="*/ 1 w 6884823"/>
                <a:gd name="connsiteY11" fmla="*/ 2464854 h 2738728"/>
                <a:gd name="connsiteX12" fmla="*/ 0 w 6884823"/>
                <a:gd name="connsiteY12" fmla="*/ 273873 h 2738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4823" h="2738728">
                  <a:moveTo>
                    <a:pt x="0" y="273873"/>
                  </a:moveTo>
                  <a:cubicBezTo>
                    <a:pt x="0" y="201237"/>
                    <a:pt x="28855" y="131577"/>
                    <a:pt x="80216" y="80216"/>
                  </a:cubicBezTo>
                  <a:cubicBezTo>
                    <a:pt x="131577" y="28855"/>
                    <a:pt x="201238" y="1"/>
                    <a:pt x="273874" y="1"/>
                  </a:cubicBezTo>
                  <a:lnTo>
                    <a:pt x="6610950" y="0"/>
                  </a:lnTo>
                  <a:cubicBezTo>
                    <a:pt x="6683586" y="0"/>
                    <a:pt x="6753246" y="28855"/>
                    <a:pt x="6804607" y="80216"/>
                  </a:cubicBezTo>
                  <a:cubicBezTo>
                    <a:pt x="6855968" y="131577"/>
                    <a:pt x="6884822" y="201238"/>
                    <a:pt x="6884822" y="273874"/>
                  </a:cubicBezTo>
                  <a:cubicBezTo>
                    <a:pt x="6884822" y="1004201"/>
                    <a:pt x="6884823" y="1734528"/>
                    <a:pt x="6884823" y="2464855"/>
                  </a:cubicBezTo>
                  <a:cubicBezTo>
                    <a:pt x="6884823" y="2537491"/>
                    <a:pt x="6855969" y="2607151"/>
                    <a:pt x="6804607" y="2658513"/>
                  </a:cubicBezTo>
                  <a:cubicBezTo>
                    <a:pt x="6753246" y="2709874"/>
                    <a:pt x="6683585" y="2738729"/>
                    <a:pt x="6610949" y="2738728"/>
                  </a:cubicBezTo>
                  <a:lnTo>
                    <a:pt x="273873" y="2738728"/>
                  </a:lnTo>
                  <a:cubicBezTo>
                    <a:pt x="201237" y="2738728"/>
                    <a:pt x="131577" y="2709874"/>
                    <a:pt x="80216" y="2658512"/>
                  </a:cubicBezTo>
                  <a:cubicBezTo>
                    <a:pt x="28855" y="2607151"/>
                    <a:pt x="1" y="2537490"/>
                    <a:pt x="1" y="2464854"/>
                  </a:cubicBezTo>
                  <a:cubicBezTo>
                    <a:pt x="1" y="1734527"/>
                    <a:pt x="0" y="1004200"/>
                    <a:pt x="0" y="273873"/>
                  </a:cubicBezTo>
                  <a:close/>
                </a:path>
              </a:pathLst>
            </a:custGeom>
          </p:spPr>
          <p:style>
            <a:lnRef idx="2">
              <a:schemeClr val="lt1">
                <a:hueOff val="0"/>
                <a:satOff val="0"/>
                <a:lumOff val="0"/>
                <a:alphaOff val="0"/>
              </a:schemeClr>
            </a:lnRef>
            <a:fillRef idx="1">
              <a:schemeClr val="accent3">
                <a:hueOff val="11250264"/>
                <a:satOff val="-16880"/>
                <a:lumOff val="-2745"/>
                <a:alphaOff val="0"/>
              </a:schemeClr>
            </a:fillRef>
            <a:effectRef idx="0">
              <a:schemeClr val="accent3">
                <a:hueOff val="11250264"/>
                <a:satOff val="-16880"/>
                <a:lumOff val="-2745"/>
                <a:alphaOff val="0"/>
              </a:schemeClr>
            </a:effectRef>
            <a:fontRef idx="minor">
              <a:schemeClr val="lt1"/>
            </a:fontRef>
          </p:style>
          <p:txBody>
            <a:bodyPr spcFirstLastPara="0" vert="horz" wrap="square" lIns="171655" tIns="171655" rIns="1661702" bIns="171655" numCol="1" spcCol="1270" anchor="ctr" anchorCtr="0">
              <a:noAutofit/>
            </a:bodyPr>
            <a:lstStyle/>
            <a:p>
              <a:pPr lvl="0" algn="l" defTabSz="1066800" rtl="0">
                <a:lnSpc>
                  <a:spcPct val="90000"/>
                </a:lnSpc>
                <a:spcBef>
                  <a:spcPct val="0"/>
                </a:spcBef>
                <a:spcAft>
                  <a:spcPct val="35000"/>
                </a:spcAft>
              </a:pPr>
              <a:r>
                <a:rPr lang="en-US" sz="2400" kern="1200" dirty="0" smtClean="0"/>
                <a:t>Manual order by entering either the Lawson number, or a shopping paradigm to search the product catalog or use templates based on common product sets to place standard orders.</a:t>
              </a:r>
              <a:endParaRPr lang="en-US" sz="2400" kern="1200" dirty="0"/>
            </a:p>
          </p:txBody>
        </p:sp>
      </p:grpSp>
      <p:pic>
        <p:nvPicPr>
          <p:cNvPr id="2050" name="Picture 2"/>
          <p:cNvPicPr>
            <a:picLocks noChangeAspect="1" noChangeArrowheads="1"/>
          </p:cNvPicPr>
          <p:nvPr/>
        </p:nvPicPr>
        <p:blipFill>
          <a:blip r:embed="rId3"/>
          <a:srcRect/>
          <a:stretch>
            <a:fillRect/>
          </a:stretch>
        </p:blipFill>
        <p:spPr bwMode="auto">
          <a:xfrm>
            <a:off x="7167953" y="587628"/>
            <a:ext cx="1518846" cy="2025128"/>
          </a:xfrm>
          <a:prstGeom prst="rect">
            <a:avLst/>
          </a:prstGeom>
          <a:noFill/>
          <a:ln w="9525">
            <a:noFill/>
            <a:miter lim="800000"/>
            <a:headEnd/>
            <a:tailEnd/>
          </a:ln>
        </p:spPr>
      </p:pic>
      <p:pic>
        <p:nvPicPr>
          <p:cNvPr id="2051" name="Picture 3"/>
          <p:cNvPicPr>
            <a:picLocks noChangeAspect="1" noChangeArrowheads="1"/>
          </p:cNvPicPr>
          <p:nvPr/>
        </p:nvPicPr>
        <p:blipFill>
          <a:blip r:embed="rId4"/>
          <a:srcRect/>
          <a:stretch>
            <a:fillRect/>
          </a:stretch>
        </p:blipFill>
        <p:spPr bwMode="auto">
          <a:xfrm>
            <a:off x="5219699" y="3649552"/>
            <a:ext cx="3467100" cy="260032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Handheld Form View</a:t>
            </a:r>
            <a:endParaRPr lang="en-US" dirty="0"/>
          </a:p>
        </p:txBody>
      </p:sp>
      <p:pic>
        <p:nvPicPr>
          <p:cNvPr id="2051" name="Picture 3"/>
          <p:cNvPicPr>
            <a:picLocks noGrp="1" noChangeAspect="1" noChangeArrowheads="1"/>
          </p:cNvPicPr>
          <p:nvPr>
            <p:ph sz="quarter" idx="4"/>
          </p:nvPr>
        </p:nvPicPr>
        <p:blipFill>
          <a:blip r:embed="rId3"/>
          <a:srcRect/>
          <a:stretch>
            <a:fillRect/>
          </a:stretch>
        </p:blipFill>
        <p:spPr bwMode="auto">
          <a:xfrm>
            <a:off x="1758461" y="1089392"/>
            <a:ext cx="6928338" cy="5604168"/>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happens </a:t>
            </a:r>
            <a:r>
              <a:rPr lang="en-US" dirty="0" smtClean="0"/>
              <a:t>to supplies?</a:t>
            </a:r>
            <a:endParaRPr lang="en-US" dirty="0"/>
          </a:p>
        </p:txBody>
      </p:sp>
      <p:graphicFrame>
        <p:nvGraphicFramePr>
          <p:cNvPr id="4" name="Content Placeholder 3"/>
          <p:cNvGraphicFramePr>
            <a:graphicFrameLocks noGrp="1"/>
          </p:cNvGraphicFramePr>
          <p:nvPr>
            <p:ph idx="1"/>
          </p:nvPr>
        </p:nvGraphicFramePr>
        <p:xfrm>
          <a:off x="587008" y="1600200"/>
          <a:ext cx="8099792"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Hi Tech Display </a:t>
            </a:r>
            <a:r>
              <a:rPr lang="en-US" dirty="0" smtClean="0">
                <a:sym typeface="Wingdings" pitchFamily="2" charset="2"/>
              </a:rPr>
              <a:t></a:t>
            </a:r>
            <a:endParaRPr lang="en-US" dirty="0"/>
          </a:p>
        </p:txBody>
      </p:sp>
      <p:pic>
        <p:nvPicPr>
          <p:cNvPr id="4098" name="Picture 2"/>
          <p:cNvPicPr>
            <a:picLocks noGrp="1" noChangeAspect="1" noChangeArrowheads="1"/>
          </p:cNvPicPr>
          <p:nvPr>
            <p:ph sz="half" idx="2"/>
          </p:nvPr>
        </p:nvPicPr>
        <p:blipFill>
          <a:blip r:embed="rId3"/>
          <a:srcRect/>
          <a:stretch>
            <a:fillRect/>
          </a:stretch>
        </p:blipFill>
        <p:spPr bwMode="auto">
          <a:xfrm>
            <a:off x="1070967" y="2174875"/>
            <a:ext cx="2963466" cy="3951288"/>
          </a:xfrm>
          <a:prstGeom prst="rect">
            <a:avLst/>
          </a:prstGeom>
          <a:noFill/>
          <a:ln w="9525">
            <a:noFill/>
            <a:miter lim="800000"/>
            <a:headEnd/>
            <a:tailEnd/>
          </a:ln>
        </p:spPr>
      </p:pic>
      <p:pic>
        <p:nvPicPr>
          <p:cNvPr id="4099" name="Picture 3"/>
          <p:cNvPicPr>
            <a:picLocks noGrp="1" noChangeAspect="1" noChangeArrowheads="1"/>
          </p:cNvPicPr>
          <p:nvPr>
            <p:ph sz="quarter" idx="4"/>
          </p:nvPr>
        </p:nvPicPr>
        <p:blipFill>
          <a:blip r:embed="rId4"/>
          <a:srcRect/>
          <a:stretch>
            <a:fillRect/>
          </a:stretch>
        </p:blipFill>
        <p:spPr bwMode="auto">
          <a:xfrm>
            <a:off x="4781550" y="2686050"/>
            <a:ext cx="3905250" cy="292893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Ease of operation</a:t>
            </a:r>
            <a:endParaRPr lang="en-US" dirty="0"/>
          </a:p>
        </p:txBody>
      </p:sp>
      <p:sp>
        <p:nvSpPr>
          <p:cNvPr id="3" name="Content Placeholder 2"/>
          <p:cNvSpPr>
            <a:spLocks noGrp="1"/>
          </p:cNvSpPr>
          <p:nvPr>
            <p:ph idx="1"/>
          </p:nvPr>
        </p:nvSpPr>
        <p:spPr/>
        <p:txBody>
          <a:bodyPr>
            <a:normAutofit/>
          </a:bodyPr>
          <a:lstStyle/>
          <a:p>
            <a:r>
              <a:rPr lang="en-US" dirty="0" smtClean="0"/>
              <a:t>Accessibility</a:t>
            </a:r>
          </a:p>
          <a:p>
            <a:r>
              <a:rPr lang="en-US" dirty="0" smtClean="0"/>
              <a:t>Flexibility</a:t>
            </a:r>
          </a:p>
          <a:p>
            <a:r>
              <a:rPr lang="en-US" dirty="0" smtClean="0"/>
              <a:t>Timely delivery</a:t>
            </a:r>
          </a:p>
          <a:p>
            <a:r>
              <a:rPr lang="en-US" dirty="0" smtClean="0"/>
              <a:t>UNSPSC codes: </a:t>
            </a:r>
          </a:p>
          <a:p>
            <a:r>
              <a:rPr lang="en-US" dirty="0" smtClean="0"/>
              <a:t>No special degree/ certification required</a:t>
            </a:r>
          </a:p>
          <a:p>
            <a:r>
              <a:rPr lang="en-US" dirty="0" smtClean="0"/>
              <a:t>Comparatively shorter training</a:t>
            </a:r>
          </a:p>
          <a:p>
            <a:r>
              <a:rPr lang="en-US" dirty="0" smtClean="0"/>
              <a:t>Better reports</a:t>
            </a:r>
          </a:p>
          <a:p>
            <a:endParaRPr lang="en-US" dirty="0" smtClean="0"/>
          </a:p>
          <a:p>
            <a:endParaRPr lang="en-US" dirty="0"/>
          </a:p>
        </p:txBody>
      </p:sp>
      <p:pic>
        <p:nvPicPr>
          <p:cNvPr id="1026" name="Picture 2" descr="C:\Documents and Settings\ashu-amit\Local Settings\Temporary Internet Files\Content.IE5\5JNZHXCQ\MCj04352780000[1].wmf"/>
          <p:cNvPicPr>
            <a:picLocks noChangeAspect="1" noChangeArrowheads="1"/>
          </p:cNvPicPr>
          <p:nvPr/>
        </p:nvPicPr>
        <p:blipFill>
          <a:blip r:embed="rId3"/>
          <a:srcRect/>
          <a:stretch>
            <a:fillRect/>
          </a:stretch>
        </p:blipFill>
        <p:spPr bwMode="auto">
          <a:xfrm>
            <a:off x="4253186" y="3207823"/>
            <a:ext cx="1394372" cy="96734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Improvement</a:t>
            </a:r>
            <a:endParaRPr lang="en-US" dirty="0"/>
          </a:p>
        </p:txBody>
      </p:sp>
      <p:sp>
        <p:nvSpPr>
          <p:cNvPr id="3" name="Content Placeholder 2"/>
          <p:cNvSpPr>
            <a:spLocks noGrp="1"/>
          </p:cNvSpPr>
          <p:nvPr>
            <p:ph idx="1"/>
          </p:nvPr>
        </p:nvSpPr>
        <p:spPr/>
        <p:txBody>
          <a:bodyPr/>
          <a:lstStyle/>
          <a:p>
            <a:r>
              <a:rPr lang="en-US" dirty="0" smtClean="0"/>
              <a:t>RFID – potential</a:t>
            </a:r>
          </a:p>
          <a:p>
            <a:r>
              <a:rPr lang="en-US" dirty="0" smtClean="0"/>
              <a:t>Visual effects </a:t>
            </a:r>
          </a:p>
          <a:p>
            <a:r>
              <a:rPr lang="en-US" dirty="0" smtClean="0"/>
              <a:t>O</a:t>
            </a:r>
            <a:r>
              <a:rPr lang="en-US" dirty="0" smtClean="0"/>
              <a:t>rdering </a:t>
            </a:r>
            <a:r>
              <a:rPr lang="en-US" dirty="0" smtClean="0"/>
              <a:t>specialty items</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1450</TotalTime>
  <Words>978</Words>
  <Application>Microsoft Office PowerPoint</Application>
  <PresentationFormat>On-screen Show (4:3)</PresentationFormat>
  <Paragraphs>48</Paragraphs>
  <Slides>8</Slides>
  <Notes>7</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Visit to Supply Closet</vt:lpstr>
      <vt:lpstr>Data entry to Lawson</vt:lpstr>
      <vt:lpstr>Handheld Form View</vt:lpstr>
      <vt:lpstr>What happens to supplies?</vt:lpstr>
      <vt:lpstr>Hi Tech Display </vt:lpstr>
      <vt:lpstr>Ease of operation</vt:lpstr>
      <vt:lpstr>Scope of Improvement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Lee Farabaugh</dc:creator>
  <cp:lastModifiedBy>ashu-amit</cp:lastModifiedBy>
  <cp:revision>95</cp:revision>
  <dcterms:created xsi:type="dcterms:W3CDTF">2010-02-12T19:26:47Z</dcterms:created>
  <dcterms:modified xsi:type="dcterms:W3CDTF">2010-02-14T17:40:18Z</dcterms:modified>
</cp:coreProperties>
</file>